
<file path=[Content_Types].xml><?xml version="1.0" encoding="utf-8"?>
<Types xmlns="http://schemas.openxmlformats.org/package/2006/content-types">
  <Default Extension="wmf" ContentType="image/x-wmf"/>
  <Default Extension="png" ContentType="image/pn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slides/slide30.xml" ContentType="application/vnd.openxmlformats-officedocument.presentationml.slide+xml"/>
  <Override PartName="/ppt/slides/slide29.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0.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7.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5.xml" ContentType="application/vnd.openxmlformats-officedocument.presentationml.slide+xml"/>
  <Override PartName="/ppt/slideLayouts/slideLayout2.xml" ContentType="application/vnd.openxmlformats-officedocument.presentationml.slideLayout+xml"/>
  <Override PartName="/ppt/slides/slide1.xml" ContentType="application/vnd.openxmlformats-officedocument.presentationml.slide+xml"/>
  <Override PartName="/ppt/slideMasters/slideMaster1.xml" ContentType="application/vnd.openxmlformats-officedocument.presentationml.slideMaster+xml"/>
  <Override PartName="/ppt/slides/slide14.xml" ContentType="application/vnd.openxmlformats-officedocument.presentationml.slide+xml"/>
  <Override PartName="/ppt/tableStyles.xml" ContentType="application/vnd.openxmlformats-officedocument.presentationml.tableStyles+xml"/>
  <Override PartName="/ppt/viewProps.xml" ContentType="application/vnd.openxmlformats-officedocument.presentationml.viewProps+xml"/>
  <Override PartName="/ppt/slides/slide2.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slides/slide28.xml" ContentType="application/vnd.openxmlformats-officedocument.presentationml.slide+xml"/>
  <Override PartName="/ppt/theme/theme1.xml" ContentType="application/vnd.openxmlformats-officedocument.theme+xml"/>
  <Override PartName="/ppt/slides/slide18.xml" ContentType="application/vnd.openxmlformats-officedocument.presentationml.slide+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embedTrueTypeFonts="1" saveSubsetFonts="1" strictFirstAndLastChars="0">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type="screen16x9"/>
  <p:notesSz cx="9144000" cy="5143500"/>
  <p:defaultTex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presProps" Target="presProps.xml" /><Relationship Id="rId34" Type="http://schemas.openxmlformats.org/officeDocument/2006/relationships/tableStyles" Target="tableStyles.xml" /><Relationship Id="rId35" Type="http://schemas.openxmlformats.org/officeDocument/2006/relationships/viewProps" Target="viewProps.xml" /></Relationship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efault Slide" preserve="0" showMasterPhAnim="0" userDrawn="1">
  <p:cSld name="Default Slide">
    <p:spTree>
      <p:nvGrpSpPr>
        <p:cNvPr id="1" name=""/>
        <p:cNvGrpSpPr/>
        <p:nvPr/>
      </p:nvGrpSpPr>
      <p:grpSpPr bwMode="auto">
        <a:xfrm>
          <a:off x="0" y="0"/>
          <a:ext cx="0" cy="0"/>
          <a:chOff x="0" y="0"/>
          <a:chExt cx="0" cy="0"/>
        </a:xfrm>
      </p:grpSpPr>
      <p:sp>
        <p:nvSpPr>
          <p:cNvPr id="53" name="Google Shape;53;p15"/>
          <p:cNvSpPr/>
          <p:nvPr/>
        </p:nvSpPr>
        <p:spPr bwMode="auto">
          <a:xfrm>
            <a:off x="8286750" y="4690227"/>
            <a:ext cx="254794" cy="254794"/>
          </a:xfrm>
          <a:prstGeom prst="ellipse">
            <a:avLst/>
          </a:prstGeom>
          <a:gradFill>
            <a:gsLst>
              <a:gs pos="0">
                <a:schemeClr val="accent2"/>
              </a:gs>
              <a:gs pos="100000">
                <a:srgbClr val="10316B"/>
              </a:gs>
            </a:gsLst>
            <a:lin ang="5400012" scaled="0"/>
          </a:gradFill>
          <a:ln>
            <a:noFill/>
          </a:ln>
        </p:spPr>
        <p:txBody>
          <a:bodyPr spcFirstLastPara="1" wrap="square" lIns="34275" tIns="17150" rIns="34275" bIns="17150" anchor="ctr" anchorCtr="0">
            <a:noAutofit/>
          </a:bodyPr>
          <a:lstStyle/>
          <a:p>
            <a:pPr marL="0" marR="0" lvl="0" indent="0" algn="ctr">
              <a:lnSpc>
                <a:spcPct val="100000"/>
              </a:lnSpc>
              <a:spcBef>
                <a:spcPts val="0"/>
              </a:spcBef>
              <a:spcAft>
                <a:spcPts val="0"/>
              </a:spcAft>
              <a:buClr>
                <a:srgbClr val="000000"/>
              </a:buClr>
              <a:buSzPts val="1400"/>
              <a:buFont typeface="Arial"/>
              <a:buNone/>
              <a:defRPr/>
            </a:pPr>
            <a:endParaRPr sz="1400" b="0" i="0" u="none" strike="noStrike" cap="none">
              <a:solidFill>
                <a:schemeClr val="lt1"/>
              </a:solidFill>
              <a:latin typeface="Open Sans Light"/>
              <a:ea typeface="Open Sans Light"/>
              <a:cs typeface="Open Sans Light"/>
            </a:endParaRPr>
          </a:p>
        </p:txBody>
      </p:sp>
      <p:sp>
        <p:nvSpPr>
          <p:cNvPr id="54" name="Google Shape;54;p15"/>
          <p:cNvSpPr txBox="1">
            <a:spLocks noGrp="1"/>
          </p:cNvSpPr>
          <p:nvPr>
            <p:ph type="title"/>
          </p:nvPr>
        </p:nvSpPr>
        <p:spPr bwMode="auto">
          <a:xfrm>
            <a:off x="628650" y="248926"/>
            <a:ext cx="7886700" cy="436161"/>
          </a:xfrm>
          <a:prstGeom prst="rect">
            <a:avLst/>
          </a:prstGeom>
          <a:noFill/>
          <a:ln>
            <a:noFill/>
          </a:ln>
        </p:spPr>
        <p:txBody>
          <a:bodyPr spcFirstLastPara="1" wrap="square" lIns="0" tIns="0" rIns="0" bIns="0" anchor="t" anchorCtr="0"/>
          <a:lstStyle>
            <a:lvl1pPr marR="0" lvl="0" algn="ctr">
              <a:lnSpc>
                <a:spcPct val="100000"/>
              </a:lnSpc>
              <a:spcBef>
                <a:spcPts val="0"/>
              </a:spcBef>
              <a:spcAft>
                <a:spcPts val="0"/>
              </a:spcAft>
              <a:buClr>
                <a:schemeClr val="dk2"/>
              </a:buClr>
              <a:buSzPts val="2800"/>
              <a:buFont typeface="Raleway"/>
              <a:buNone/>
              <a:defRPr sz="2800" i="0" u="none" strike="noStrike" cap="none">
                <a:solidFill>
                  <a:schemeClr val="dk2"/>
                </a:solidFill>
                <a:latin typeface="Raleway"/>
                <a:ea typeface="Raleway"/>
                <a:cs typeface="Raleway"/>
              </a:defRPr>
            </a:lvl1pPr>
            <a:lvl2pPr marR="0" lvl="1" algn="l">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defRPr>
            </a:lvl9pPr>
          </a:lstStyle>
          <a:p>
            <a:pPr>
              <a:defRPr/>
            </a:pPr>
            <a:endParaRPr/>
          </a:p>
        </p:txBody>
      </p:sp>
      <p:sp>
        <p:nvSpPr>
          <p:cNvPr id="55" name="Google Shape;55;p15"/>
          <p:cNvSpPr txBox="1"/>
          <p:nvPr/>
        </p:nvSpPr>
        <p:spPr bwMode="auto">
          <a:xfrm>
            <a:off x="8308775" y="4749758"/>
            <a:ext cx="202406" cy="126958"/>
          </a:xfrm>
          <a:prstGeom prst="rect">
            <a:avLst/>
          </a:prstGeom>
          <a:noFill/>
          <a:ln>
            <a:noFill/>
          </a:ln>
        </p:spPr>
        <p:txBody>
          <a:bodyPr spcFirstLastPara="1" wrap="square" lIns="0" tIns="0" rIns="0" bIns="0" anchor="t" anchorCtr="0">
            <a:noAutofit/>
          </a:bodyPr>
          <a:lstStyle/>
          <a:p>
            <a:pPr marL="0" marR="0" lvl="0" indent="0" algn="ctr">
              <a:lnSpc>
                <a:spcPct val="100000"/>
              </a:lnSpc>
              <a:spcBef>
                <a:spcPts val="0"/>
              </a:spcBef>
              <a:spcAft>
                <a:spcPts val="0"/>
              </a:spcAft>
              <a:buClr>
                <a:srgbClr val="000000"/>
              </a:buClr>
              <a:buSzPts val="800"/>
              <a:buFont typeface="Arial"/>
              <a:buNone/>
              <a:defRPr/>
            </a:pPr>
            <a:fld id="{00000000-1234-1234-1234-123412341234}" type="slidenum">
              <a:rPr lang="ja" sz="800" b="1" i="0" u="none" strike="noStrike" cap="none">
                <a:solidFill>
                  <a:schemeClr val="lt1"/>
                </a:solidFill>
                <a:latin typeface="Open Sans Light"/>
                <a:ea typeface="Open Sans Light"/>
                <a:cs typeface="Open Sans Light"/>
              </a:rPr>
              <a:t/>
            </a:fld>
            <a:endParaRPr sz="800" b="1" i="0" u="none" strike="noStrike" cap="none">
              <a:solidFill>
                <a:schemeClr val="lt1"/>
              </a:solidFill>
              <a:latin typeface="Open Sans Light"/>
              <a:ea typeface="Open Sans Light"/>
              <a:cs typeface="Open Sans Light"/>
            </a:endParaRPr>
          </a:p>
        </p:txBody>
      </p:sp>
      <p:sp>
        <p:nvSpPr>
          <p:cNvPr id="56" name="Google Shape;56;p15"/>
          <p:cNvSpPr txBox="1">
            <a:spLocks noGrp="1"/>
          </p:cNvSpPr>
          <p:nvPr>
            <p:ph type="body" idx="1"/>
          </p:nvPr>
        </p:nvSpPr>
        <p:spPr bwMode="auto">
          <a:xfrm>
            <a:off x="628650" y="695817"/>
            <a:ext cx="7886700" cy="166687"/>
          </a:xfrm>
          <a:prstGeom prst="rect">
            <a:avLst/>
          </a:prstGeom>
          <a:noFill/>
          <a:ln>
            <a:noFill/>
          </a:ln>
        </p:spPr>
        <p:txBody>
          <a:bodyPr spcFirstLastPara="1" wrap="square" lIns="0" tIns="0" rIns="0" bIns="0" anchor="t" anchorCtr="0"/>
          <a:lstStyle>
            <a:lvl1pPr marL="457200" marR="0" lvl="0" indent="-228600" algn="ctr">
              <a:lnSpc>
                <a:spcPct val="100000"/>
              </a:lnSpc>
              <a:spcBef>
                <a:spcPts val="0"/>
              </a:spcBef>
              <a:spcAft>
                <a:spcPts val="0"/>
              </a:spcAft>
              <a:buClr>
                <a:schemeClr val="dk2"/>
              </a:buClr>
              <a:buSzPts val="1100"/>
              <a:buFont typeface="Arial"/>
              <a:buNone/>
              <a:defRPr sz="1100" b="0" i="0" u="none" strike="noStrike" cap="none">
                <a:solidFill>
                  <a:schemeClr val="dk2"/>
                </a:solidFill>
                <a:latin typeface="Open Sans Light"/>
                <a:ea typeface="Open Sans Light"/>
                <a:cs typeface="Open Sans Light"/>
              </a:defRPr>
            </a:lvl1pPr>
            <a:lvl2pPr marL="914400" marR="0" lvl="1" indent="-228600" algn="ctr">
              <a:lnSpc>
                <a:spcPct val="100000"/>
              </a:lnSpc>
              <a:spcBef>
                <a:spcPts val="400"/>
              </a:spcBef>
              <a:spcAft>
                <a:spcPts val="0"/>
              </a:spcAft>
              <a:buClr>
                <a:schemeClr val="dk1"/>
              </a:buClr>
              <a:buSzPts val="1000"/>
              <a:buFont typeface="Arial"/>
              <a:buNone/>
              <a:defRPr sz="1000" b="0" i="0" u="none" strike="noStrike" cap="none">
                <a:solidFill>
                  <a:schemeClr val="dk1"/>
                </a:solidFill>
                <a:latin typeface="Roboto"/>
                <a:ea typeface="Roboto"/>
                <a:cs typeface="Roboto"/>
              </a:defRPr>
            </a:lvl2pPr>
            <a:lvl3pPr marL="1371600" marR="0" lvl="2" indent="-228600" algn="ctr">
              <a:lnSpc>
                <a:spcPct val="100000"/>
              </a:lnSpc>
              <a:spcBef>
                <a:spcPts val="400"/>
              </a:spcBef>
              <a:spcAft>
                <a:spcPts val="0"/>
              </a:spcAft>
              <a:buClr>
                <a:schemeClr val="dk1"/>
              </a:buClr>
              <a:buSzPts val="1000"/>
              <a:buFont typeface="Arial"/>
              <a:buNone/>
              <a:defRPr sz="1000" b="0" i="0" u="none" strike="noStrike" cap="none">
                <a:solidFill>
                  <a:schemeClr val="dk1"/>
                </a:solidFill>
                <a:latin typeface="Roboto"/>
                <a:ea typeface="Roboto"/>
                <a:cs typeface="Roboto"/>
              </a:defRPr>
            </a:lvl3pPr>
            <a:lvl4pPr marL="1828800" marR="0" lvl="3" indent="-228600" algn="ctr">
              <a:lnSpc>
                <a:spcPct val="100000"/>
              </a:lnSpc>
              <a:spcBef>
                <a:spcPts val="400"/>
              </a:spcBef>
              <a:spcAft>
                <a:spcPts val="0"/>
              </a:spcAft>
              <a:buClr>
                <a:schemeClr val="dk1"/>
              </a:buClr>
              <a:buSzPts val="1000"/>
              <a:buFont typeface="Arial"/>
              <a:buNone/>
              <a:defRPr sz="1000" b="0" i="0" u="none" strike="noStrike" cap="none">
                <a:solidFill>
                  <a:schemeClr val="dk1"/>
                </a:solidFill>
                <a:latin typeface="Roboto"/>
                <a:ea typeface="Roboto"/>
                <a:cs typeface="Roboto"/>
              </a:defRPr>
            </a:lvl4pPr>
            <a:lvl5pPr marL="2286000" marR="0" lvl="4" indent="-228600" algn="ctr">
              <a:lnSpc>
                <a:spcPct val="100000"/>
              </a:lnSpc>
              <a:spcBef>
                <a:spcPts val="400"/>
              </a:spcBef>
              <a:spcAft>
                <a:spcPts val="0"/>
              </a:spcAft>
              <a:buClr>
                <a:schemeClr val="dk1"/>
              </a:buClr>
              <a:buSzPts val="1000"/>
              <a:buFont typeface="Arial"/>
              <a:buNone/>
              <a:defRPr sz="1000" b="0" i="0" u="none" strike="noStrike" cap="none">
                <a:solidFill>
                  <a:schemeClr val="dk1"/>
                </a:solidFill>
                <a:latin typeface="Roboto"/>
                <a:ea typeface="Roboto"/>
                <a:cs typeface="Roboto"/>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6pPr>
            <a:lvl7pPr marL="3200400" marR="0" lvl="6" indent="-317500" algn="l">
              <a:lnSpc>
                <a:spcPct val="90000"/>
              </a:lnSpc>
              <a:spcBef>
                <a:spcPts val="400"/>
              </a:spcBef>
              <a:spcAft>
                <a:spcPts val="0"/>
              </a:spcAft>
              <a:buClr>
                <a:schemeClr val="dk1"/>
              </a:buClr>
              <a:buSzPts val="1400"/>
              <a:buFont typeface="Raleway"/>
              <a:buChar char="•"/>
              <a:defRPr sz="1400" i="0" u="none" strike="noStrike" cap="none">
                <a:solidFill>
                  <a:schemeClr val="dk1"/>
                </a:solidFill>
                <a:latin typeface="Raleway"/>
                <a:ea typeface="Raleway"/>
                <a:cs typeface="Raleway"/>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9pPr>
          </a:lstStyle>
          <a:p>
            <a:pPr>
              <a:defRPr/>
            </a:pPr>
            <a:endParaRPr/>
          </a:p>
        </p:txBody>
      </p:sp>
      <p:cxnSp>
        <p:nvCxnSpPr>
          <p:cNvPr id="57" name="Google Shape;57;p15"/>
          <p:cNvCxnSpPr>
            <a:cxnSpLocks/>
          </p:cNvCxnSpPr>
          <p:nvPr/>
        </p:nvCxnSpPr>
        <p:spPr bwMode="auto">
          <a:xfrm rot="10800000">
            <a:off x="1464617" y="4817624"/>
            <a:ext cx="6652200" cy="0"/>
          </a:xfrm>
          <a:prstGeom prst="straightConnector1">
            <a:avLst/>
          </a:prstGeom>
          <a:noFill/>
          <a:ln w="19050" cap="flat" cmpd="sng">
            <a:solidFill>
              <a:schemeClr val="accent4"/>
            </a:solidFill>
            <a:prstDash val="solid"/>
            <a:miter lim="800000"/>
            <a:headEnd type="none" w="sm" len="sm"/>
            <a:tailEnd type="none" w="sm" len="sm"/>
          </a:ln>
        </p:spPr>
      </p:cxnSp>
      <p:sp>
        <p:nvSpPr>
          <p:cNvPr id="58" name="Google Shape;58;p15"/>
          <p:cNvSpPr txBox="1"/>
          <p:nvPr/>
        </p:nvSpPr>
        <p:spPr bwMode="auto">
          <a:xfrm>
            <a:off x="629838" y="4744706"/>
            <a:ext cx="889500" cy="126900"/>
          </a:xfrm>
          <a:prstGeom prst="rect">
            <a:avLst/>
          </a:prstGeom>
          <a:noFill/>
          <a:ln>
            <a:noFill/>
          </a:ln>
        </p:spPr>
        <p:txBody>
          <a:bodyPr spcFirstLastPara="1" wrap="square" lIns="0" tIns="0" rIns="0" bIns="0" anchor="t" anchorCtr="0">
            <a:noAutofit/>
          </a:bodyPr>
          <a:lstStyle/>
          <a:p>
            <a:pPr marL="0" marR="0" lvl="0" indent="0" algn="l">
              <a:lnSpc>
                <a:spcPct val="100000"/>
              </a:lnSpc>
              <a:spcBef>
                <a:spcPts val="0"/>
              </a:spcBef>
              <a:spcAft>
                <a:spcPts val="0"/>
              </a:spcAft>
              <a:buClr>
                <a:srgbClr val="000000"/>
              </a:buClr>
              <a:buSzPts val="800"/>
              <a:buFont typeface="Arial"/>
              <a:buNone/>
              <a:defRPr/>
            </a:pPr>
            <a:r>
              <a:rPr lang="ja" sz="800">
                <a:solidFill>
                  <a:schemeClr val="accent5"/>
                </a:solidFill>
                <a:latin typeface="Raleway"/>
                <a:ea typeface="Raleway"/>
                <a:cs typeface="Raleway"/>
              </a:rPr>
              <a:t>BJIT</a:t>
            </a:r>
            <a:r>
              <a:rPr lang="en-US" sz="800">
                <a:solidFill>
                  <a:schemeClr val="accent5"/>
                </a:solidFill>
                <a:latin typeface="Raleway"/>
                <a:ea typeface="Raleway"/>
                <a:cs typeface="Raleway"/>
              </a:rPr>
              <a:t> Group</a:t>
            </a:r>
            <a:r>
              <a:rPr lang="ja" sz="800">
                <a:solidFill>
                  <a:schemeClr val="accent5"/>
                </a:solidFill>
                <a:latin typeface="Raleway"/>
                <a:ea typeface="Raleway"/>
                <a:cs typeface="Raleway"/>
              </a:rPr>
              <a:t> </a:t>
            </a:r>
            <a:endParaRPr sz="800" i="0" u="none" strike="noStrike" cap="none">
              <a:solidFill>
                <a:schemeClr val="accent5"/>
              </a:solidFill>
              <a:latin typeface="Raleway"/>
              <a:ea typeface="Raleway"/>
              <a:cs typeface="Raleway"/>
            </a:endParaRPr>
          </a:p>
        </p:txBody>
      </p:sp>
      <p:pic>
        <p:nvPicPr>
          <p:cNvPr id="8" name="Google Shape;234;p114" descr="BJIT"/>
          <p:cNvPicPr/>
          <p:nvPr userDrawn="1"/>
        </p:nvPicPr>
        <p:blipFill>
          <a:blip r:embed="rId2">
            <a:alphaModFix/>
          </a:blip>
          <a:stretch/>
        </p:blipFill>
        <p:spPr bwMode="auto">
          <a:xfrm>
            <a:off x="82318" y="47625"/>
            <a:ext cx="992652" cy="802544"/>
          </a:xfrm>
          <a:prstGeom prst="rect">
            <a:avLst/>
          </a:prstGeom>
          <a:noFill/>
          <a:ln>
            <a:noFill/>
          </a:ln>
        </p:spPr>
      </p:pic>
      <p:sp>
        <p:nvSpPr>
          <p:cNvPr id="9" name="正方形/長方形 8"/>
          <p:cNvSpPr/>
          <p:nvPr userDrawn="1"/>
        </p:nvSpPr>
        <p:spPr bwMode="auto">
          <a:xfrm>
            <a:off x="3167515" y="4869517"/>
            <a:ext cx="2888932" cy="215444"/>
          </a:xfrm>
          <a:prstGeom prst="rect">
            <a:avLst/>
          </a:prstGeom>
        </p:spPr>
        <p:txBody>
          <a:bodyPr wrap="none">
            <a:spAutoFit/>
          </a:bodyPr>
          <a:lstStyle/>
          <a:p>
            <a:pPr algn="r">
              <a:defRPr/>
            </a:pPr>
            <a:r>
              <a:rPr lang="en-US" sz="800">
                <a:solidFill>
                  <a:schemeClr val="tx1"/>
                </a:solidFill>
                <a:latin typeface="Open Sans"/>
                <a:ea typeface="Open Sans"/>
                <a:cs typeface="Open Sans"/>
              </a:rPr>
              <a:t>Copyright @ 2022~2023</a:t>
            </a:r>
            <a:r>
              <a:rPr lang="en-US" sz="800">
                <a:solidFill>
                  <a:schemeClr val="tx1"/>
                </a:solidFill>
                <a:latin typeface="Open Sans"/>
                <a:ea typeface="Open Sans"/>
                <a:cs typeface="Open Sans"/>
              </a:rPr>
              <a:t> </a:t>
            </a:r>
            <a:r>
              <a:rPr lang="en-US" sz="800">
                <a:solidFill>
                  <a:schemeClr val="tx1"/>
                </a:solidFill>
                <a:latin typeface="Open Sans"/>
                <a:ea typeface="Open Sans"/>
                <a:cs typeface="Open Sans"/>
              </a:rPr>
              <a:t>BJIT Group. All Rights Reserved</a:t>
            </a:r>
            <a:endParaRPr/>
          </a:p>
        </p:txBody>
      </p:sp>
      <p:pic>
        <p:nvPicPr>
          <p:cNvPr id="10" name="Picture 9" descr="BJIT_Academy_Logo_2014_transparent_background.png"/>
          <p:cNvPicPr/>
          <p:nvPr userDrawn="1"/>
        </p:nvPicPr>
        <p:blipFill>
          <a:blip r:embed="rId3"/>
          <a:stretch/>
        </p:blipFill>
        <p:spPr bwMode="auto">
          <a:xfrm>
            <a:off x="8372475" y="47625"/>
            <a:ext cx="771525" cy="77632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Blank Slide" preserve="0" showMasterPhAnim="0" userDrawn="1">
  <p:cSld name="Blank Slide">
    <p:spTree>
      <p:nvGrpSpPr>
        <p:cNvPr id="1" name=""/>
        <p:cNvGrpSpPr/>
        <p:nvPr/>
      </p:nvGrpSpPr>
      <p:grpSpPr bwMode="auto">
        <a:xfrm>
          <a:off x="0" y="0"/>
          <a:ext cx="0" cy="0"/>
          <a:chOff x="0" y="0"/>
          <a:chExt cx="0" cy="0"/>
        </a:xfrm>
      </p:grpSpPr>
      <p:pic>
        <p:nvPicPr>
          <p:cNvPr id="4" name="Google Shape;244;p115"/>
          <p:cNvPicPr/>
          <p:nvPr userDrawn="1"/>
        </p:nvPicPr>
        <p:blipFill>
          <a:blip r:embed="rId2"/>
          <a:stretch/>
        </p:blipFill>
        <p:spPr bwMode="auto">
          <a:xfrm>
            <a:off x="8032174" y="79427"/>
            <a:ext cx="996430" cy="772628"/>
          </a:xfrm>
          <a:prstGeom prst="rect">
            <a:avLst/>
          </a:prstGeom>
          <a:noFill/>
          <a:ln>
            <a:noFill/>
          </a:ln>
        </p:spPr>
      </p:pic>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Lst>
  <p:hf dt="0" ftr="0" hdr="0" sldNum="0"/>
  <p:txStyles>
    <p:title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6.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3.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8" name="Google Shape;78;p18"/>
          <p:cNvSpPr/>
          <p:nvPr/>
        </p:nvSpPr>
        <p:spPr bwMode="auto">
          <a:xfrm>
            <a:off x="0" y="0"/>
            <a:ext cx="9144000" cy="5143500"/>
          </a:xfrm>
          <a:prstGeom prst="rect">
            <a:avLst/>
          </a:prstGeom>
          <a:gradFill>
            <a:gsLst>
              <a:gs pos="0">
                <a:srgbClr val="727272"/>
              </a:gs>
              <a:gs pos="50000">
                <a:srgbClr val="C1C1C1"/>
              </a:gs>
              <a:gs pos="100000">
                <a:srgbClr val="D6D6D6"/>
              </a:gs>
            </a:gsLst>
            <a:lin ang="16200000" scaled="0"/>
          </a:gradFill>
          <a:ln>
            <a:noFill/>
          </a:ln>
        </p:spPr>
        <p:txBody>
          <a:bodyPr spcFirstLastPara="1" wrap="square" lIns="34275" tIns="17150" rIns="34275" bIns="17150" anchor="ctr" anchorCtr="0">
            <a:noAutofit/>
          </a:bodyPr>
          <a:lstStyle/>
          <a:p>
            <a:pPr marL="0" marR="0" lvl="0" indent="0" algn="ctr">
              <a:lnSpc>
                <a:spcPct val="100000"/>
              </a:lnSpc>
              <a:spcBef>
                <a:spcPts val="0"/>
              </a:spcBef>
              <a:spcAft>
                <a:spcPts val="0"/>
              </a:spcAft>
              <a:buClr>
                <a:srgbClr val="000000"/>
              </a:buClr>
              <a:buSzPts val="1400"/>
              <a:buFont typeface="Arial"/>
              <a:buNone/>
              <a:defRPr/>
            </a:pPr>
            <a:endParaRPr sz="1400" b="0" i="0" u="none" strike="noStrike" cap="none">
              <a:solidFill>
                <a:schemeClr val="lt1"/>
              </a:solidFill>
              <a:latin typeface="Calibri"/>
              <a:ea typeface="Calibri"/>
              <a:cs typeface="Calibri"/>
            </a:endParaRPr>
          </a:p>
        </p:txBody>
      </p:sp>
      <p:sp>
        <p:nvSpPr>
          <p:cNvPr id="79" name="Google Shape;79;p18"/>
          <p:cNvSpPr txBox="1"/>
          <p:nvPr/>
        </p:nvSpPr>
        <p:spPr bwMode="auto">
          <a:xfrm>
            <a:off x="3364462" y="4530209"/>
            <a:ext cx="2415076" cy="184666"/>
          </a:xfrm>
          <a:prstGeom prst="rect">
            <a:avLst/>
          </a:prstGeom>
          <a:noFill/>
          <a:ln>
            <a:noFill/>
          </a:ln>
        </p:spPr>
        <p:txBody>
          <a:bodyPr spcFirstLastPara="1" wrap="square" lIns="0" tIns="0" rIns="0" bIns="0" anchor="t" anchorCtr="0">
            <a:noAutofit/>
          </a:bodyPr>
          <a:lstStyle/>
          <a:p>
            <a:pPr marL="0" marR="0" lvl="0" indent="0" algn="ctr">
              <a:lnSpc>
                <a:spcPct val="100000"/>
              </a:lnSpc>
              <a:spcBef>
                <a:spcPts val="0"/>
              </a:spcBef>
              <a:spcAft>
                <a:spcPts val="0"/>
              </a:spcAft>
              <a:buClr>
                <a:srgbClr val="000000"/>
              </a:buClr>
              <a:buSzPts val="1200"/>
              <a:buFont typeface="Arial"/>
              <a:buNone/>
              <a:defRPr/>
            </a:pPr>
            <a:r>
              <a:rPr lang="ja" sz="1200" b="0" i="0" u="none" strike="noStrike" cap="none">
                <a:solidFill>
                  <a:schemeClr val="lt1"/>
                </a:solidFill>
                <a:latin typeface="Calibri"/>
                <a:ea typeface="Open Sans"/>
                <a:cs typeface="Calibri"/>
              </a:rPr>
              <a:t>Image Placeholder</a:t>
            </a:r>
            <a:endParaRPr sz="500" b="0" i="0" u="none" strike="noStrike" cap="none">
              <a:solidFill>
                <a:srgbClr val="000000"/>
              </a:solidFill>
              <a:latin typeface="Calibri"/>
              <a:cs typeface="Calibri"/>
            </a:endParaRPr>
          </a:p>
        </p:txBody>
      </p:sp>
      <p:sp>
        <p:nvSpPr>
          <p:cNvPr id="80" name="Google Shape;80;p18"/>
          <p:cNvSpPr/>
          <p:nvPr/>
        </p:nvSpPr>
        <p:spPr bwMode="auto">
          <a:xfrm>
            <a:off x="0" y="-2817"/>
            <a:ext cx="9144000" cy="5143500"/>
          </a:xfrm>
          <a:prstGeom prst="rect">
            <a:avLst/>
          </a:prstGeom>
          <a:gradFill>
            <a:gsLst>
              <a:gs pos="0">
                <a:schemeClr val="accent2"/>
              </a:gs>
              <a:gs pos="100000">
                <a:srgbClr val="10316B"/>
              </a:gs>
            </a:gsLst>
            <a:lin ang="5400012" scaled="0"/>
          </a:gradFill>
          <a:ln>
            <a:noFill/>
          </a:ln>
        </p:spPr>
        <p:txBody>
          <a:bodyPr spcFirstLastPara="1" wrap="square" lIns="34275" tIns="17150" rIns="34275" bIns="17150" anchor="ctr" anchorCtr="0">
            <a:noAutofit/>
          </a:bodyPr>
          <a:lstStyle/>
          <a:p>
            <a:pPr marL="0" marR="0" lvl="0" indent="0" algn="l">
              <a:lnSpc>
                <a:spcPct val="100000"/>
              </a:lnSpc>
              <a:spcBef>
                <a:spcPts val="0"/>
              </a:spcBef>
              <a:spcAft>
                <a:spcPts val="0"/>
              </a:spcAft>
              <a:buClr>
                <a:srgbClr val="000000"/>
              </a:buClr>
              <a:buSzPts val="1400"/>
              <a:buFont typeface="Arial"/>
              <a:buNone/>
              <a:defRPr/>
            </a:pPr>
            <a:endParaRPr sz="1400" b="0" i="0" u="none" strike="noStrike" cap="none">
              <a:solidFill>
                <a:schemeClr val="lt1"/>
              </a:solidFill>
              <a:latin typeface="Calibri"/>
              <a:ea typeface="Calibri"/>
              <a:cs typeface="Calibri"/>
            </a:endParaRPr>
          </a:p>
        </p:txBody>
      </p:sp>
      <p:sp>
        <p:nvSpPr>
          <p:cNvPr id="81" name="Google Shape;81;p18"/>
          <p:cNvSpPr txBox="1"/>
          <p:nvPr/>
        </p:nvSpPr>
        <p:spPr bwMode="auto">
          <a:xfrm>
            <a:off x="2105600" y="1927239"/>
            <a:ext cx="4928990" cy="1131359"/>
          </a:xfrm>
          <a:prstGeom prst="rect">
            <a:avLst/>
          </a:prstGeom>
          <a:noFill/>
          <a:ln>
            <a:noFill/>
          </a:ln>
        </p:spPr>
        <p:txBody>
          <a:bodyPr spcFirstLastPara="1" wrap="square" lIns="0" tIns="0" rIns="0" bIns="0" anchor="ctr" anchorCtr="0">
            <a:noAutofit/>
          </a:bodyPr>
          <a:lstStyle/>
          <a:p>
            <a:pPr algn="ctr">
              <a:defRPr/>
            </a:pPr>
            <a:r>
              <a:rPr lang="en-US" sz="2400" b="1">
                <a:solidFill>
                  <a:schemeClr val="bg1"/>
                </a:solidFill>
                <a:latin typeface="Times New Roman"/>
                <a:cs typeface="Times New Roman"/>
              </a:rPr>
              <a:t>Scrum Master Certification</a:t>
            </a:r>
            <a:endParaRPr/>
          </a:p>
        </p:txBody>
      </p:sp>
      <p:grpSp>
        <p:nvGrpSpPr>
          <p:cNvPr id="82" name="Google Shape;82;p18"/>
          <p:cNvGrpSpPr/>
          <p:nvPr/>
        </p:nvGrpSpPr>
        <p:grpSpPr bwMode="auto">
          <a:xfrm>
            <a:off x="2105600" y="1921643"/>
            <a:ext cx="4932800" cy="1142550"/>
            <a:chOff x="4713542" y="4227741"/>
            <a:chExt cx="13154132" cy="3046801"/>
          </a:xfrm>
        </p:grpSpPr>
        <p:grpSp>
          <p:nvGrpSpPr>
            <p:cNvPr id="83" name="Google Shape;83;p18"/>
            <p:cNvGrpSpPr/>
            <p:nvPr/>
          </p:nvGrpSpPr>
          <p:grpSpPr bwMode="auto">
            <a:xfrm>
              <a:off x="4713542" y="4227741"/>
              <a:ext cx="3338565" cy="1463040"/>
              <a:chOff x="4422140" y="3769678"/>
              <a:chExt cx="3338565" cy="1463040"/>
            </a:xfrm>
          </p:grpSpPr>
          <p:cxnSp>
            <p:nvCxnSpPr>
              <p:cNvPr id="84" name="Google Shape;84;p18"/>
              <p:cNvCxnSpPr>
                <a:cxnSpLocks/>
              </p:cNvCxnSpPr>
              <p:nvPr/>
            </p:nvCxnSpPr>
            <p:spPr bwMode="auto">
              <a:xfrm rot="10800000">
                <a:off x="4432301" y="3784600"/>
                <a:ext cx="3328405" cy="0"/>
              </a:xfrm>
              <a:prstGeom prst="straightConnector1">
                <a:avLst/>
              </a:prstGeom>
              <a:noFill/>
              <a:ln w="28575" cap="flat" cmpd="sng">
                <a:solidFill>
                  <a:schemeClr val="lt1"/>
                </a:solidFill>
                <a:prstDash val="solid"/>
                <a:miter lim="800000"/>
                <a:headEnd type="none" w="sm" len="sm"/>
                <a:tailEnd type="none" w="sm" len="sm"/>
              </a:ln>
            </p:spPr>
          </p:cxnSp>
          <p:cxnSp>
            <p:nvCxnSpPr>
              <p:cNvPr id="85" name="Google Shape;85;p18"/>
              <p:cNvCxnSpPr>
                <a:cxnSpLocks/>
              </p:cNvCxnSpPr>
              <p:nvPr/>
            </p:nvCxnSpPr>
            <p:spPr bwMode="auto">
              <a:xfrm>
                <a:off x="4422140" y="3769678"/>
                <a:ext cx="0" cy="1463040"/>
              </a:xfrm>
              <a:prstGeom prst="straightConnector1">
                <a:avLst/>
              </a:prstGeom>
              <a:noFill/>
              <a:ln w="28575" cap="flat" cmpd="sng">
                <a:solidFill>
                  <a:schemeClr val="lt1"/>
                </a:solidFill>
                <a:prstDash val="solid"/>
                <a:miter lim="800000"/>
                <a:headEnd type="none" w="sm" len="sm"/>
                <a:tailEnd type="none" w="sm" len="sm"/>
              </a:ln>
            </p:spPr>
          </p:cxnSp>
        </p:grpSp>
        <p:grpSp>
          <p:nvGrpSpPr>
            <p:cNvPr id="86" name="Google Shape;86;p18"/>
            <p:cNvGrpSpPr/>
            <p:nvPr/>
          </p:nvGrpSpPr>
          <p:grpSpPr bwMode="auto">
            <a:xfrm rot="10800000">
              <a:off x="13809325" y="5811502"/>
              <a:ext cx="4058349" cy="1463040"/>
              <a:chOff x="6009640" y="3769678"/>
              <a:chExt cx="4058349" cy="1463040"/>
            </a:xfrm>
          </p:grpSpPr>
          <p:cxnSp>
            <p:nvCxnSpPr>
              <p:cNvPr id="87" name="Google Shape;87;p18"/>
              <p:cNvCxnSpPr>
                <a:cxnSpLocks/>
              </p:cNvCxnSpPr>
              <p:nvPr/>
            </p:nvCxnSpPr>
            <p:spPr bwMode="auto">
              <a:xfrm rot="10800000">
                <a:off x="6019800" y="3784600"/>
                <a:ext cx="4048189" cy="0"/>
              </a:xfrm>
              <a:prstGeom prst="straightConnector1">
                <a:avLst/>
              </a:prstGeom>
              <a:noFill/>
              <a:ln w="28575" cap="flat" cmpd="sng">
                <a:solidFill>
                  <a:schemeClr val="lt1"/>
                </a:solidFill>
                <a:prstDash val="solid"/>
                <a:miter lim="800000"/>
                <a:headEnd type="none" w="sm" len="sm"/>
                <a:tailEnd type="none" w="sm" len="sm"/>
              </a:ln>
            </p:spPr>
          </p:cxnSp>
          <p:cxnSp>
            <p:nvCxnSpPr>
              <p:cNvPr id="88" name="Google Shape;88;p18"/>
              <p:cNvCxnSpPr>
                <a:cxnSpLocks/>
              </p:cNvCxnSpPr>
              <p:nvPr/>
            </p:nvCxnSpPr>
            <p:spPr bwMode="auto">
              <a:xfrm>
                <a:off x="6009640" y="3769678"/>
                <a:ext cx="0" cy="1463040"/>
              </a:xfrm>
              <a:prstGeom prst="straightConnector1">
                <a:avLst/>
              </a:prstGeom>
              <a:noFill/>
              <a:ln w="28575" cap="flat" cmpd="sng">
                <a:solidFill>
                  <a:schemeClr val="lt1"/>
                </a:solidFill>
                <a:prstDash val="solid"/>
                <a:miter lim="800000"/>
                <a:headEnd type="none" w="sm" len="sm"/>
                <a:tailEnd type="none" w="sm" len="sm"/>
              </a:ln>
            </p:spPr>
          </p:cxnSp>
        </p:grpSp>
      </p:grpSp>
      <p:pic>
        <p:nvPicPr>
          <p:cNvPr id="18" name="Google Shape;244;p115"/>
          <p:cNvPicPr/>
          <p:nvPr/>
        </p:nvPicPr>
        <p:blipFill>
          <a:blip r:embed="rId2">
            <a:alphaModFix/>
          </a:blip>
          <a:stretch/>
        </p:blipFill>
        <p:spPr bwMode="auto">
          <a:xfrm>
            <a:off x="8032174" y="79427"/>
            <a:ext cx="996430" cy="77262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Click="1">
        <p:fade thruBlk="0"/>
      </p:transition>
    </mc:Choice>
    <mc:Fallback>
      <p:transition spd="slow" advClick="1">
        <p:fade thruBlk="0"/>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 name="Picture 7" descr="A person riding a bicycle&#10;&#10;Description automatically generated with medium confidence"/>
          <p:cNvPicPr>
            <a:picLocks noChangeAspect="1"/>
          </p:cNvPicPr>
          <p:nvPr/>
        </p:nvPicPr>
        <p:blipFill>
          <a:blip r:embed="rId2"/>
          <a:stretch/>
        </p:blipFill>
        <p:spPr bwMode="auto">
          <a:xfrm>
            <a:off x="987771" y="629556"/>
            <a:ext cx="7204620" cy="3916864"/>
          </a:xfrm>
          <a:prstGeom prst="rect">
            <a:avLst/>
          </a:prstGeom>
        </p:spPr>
      </p:pic>
      <p:sp>
        <p:nvSpPr>
          <p:cNvPr id="5" name="TextBox 4"/>
          <p:cNvSpPr txBox="1"/>
          <p:nvPr/>
        </p:nvSpPr>
        <p:spPr bwMode="auto">
          <a:xfrm>
            <a:off x="987771" y="629556"/>
            <a:ext cx="1327258" cy="1200329"/>
          </a:xfrm>
          <a:prstGeom prst="rect">
            <a:avLst/>
          </a:prstGeom>
          <a:noFill/>
        </p:spPr>
        <p:txBody>
          <a:bodyPr wrap="square" rtlCol="0">
            <a:spAutoFit/>
          </a:bodyPr>
          <a:lstStyle/>
          <a:p>
            <a:pPr>
              <a:defRPr/>
            </a:pPr>
            <a:r>
              <a:rPr lang="en-US" sz="1800">
                <a:highlight>
                  <a:srgbClr val="00FFFF"/>
                </a:highlight>
              </a:rPr>
              <a:t>Analogy to understand empiricism better.</a:t>
            </a:r>
            <a:endParaRPr/>
          </a:p>
        </p:txBody>
      </p:sp>
      <p:sp>
        <p:nvSpPr>
          <p:cNvPr id="6" name="TextBox 5"/>
          <p:cNvSpPr txBox="1"/>
          <p:nvPr/>
        </p:nvSpPr>
        <p:spPr bwMode="auto">
          <a:xfrm>
            <a:off x="3708276" y="629555"/>
            <a:ext cx="4484114" cy="1077218"/>
          </a:xfrm>
          <a:prstGeom prst="rect">
            <a:avLst/>
          </a:prstGeom>
          <a:noFill/>
        </p:spPr>
        <p:txBody>
          <a:bodyPr wrap="square" rtlCol="0">
            <a:spAutoFit/>
          </a:bodyPr>
          <a:lstStyle/>
          <a:p>
            <a:pPr algn="l">
              <a:defRPr/>
            </a:pPr>
            <a:r>
              <a:rPr lang="en-US" sz="1600" b="0" i="0">
                <a:solidFill>
                  <a:schemeClr val="tx2"/>
                </a:solidFill>
                <a:latin typeface="udemy sans"/>
              </a:rPr>
              <a:t>Say you are riding your bike and it is getting dark outside. You can hardly see anything. You turn on your headlight. Now you can better see the road ahead</a:t>
            </a:r>
            <a:r>
              <a:rPr lang="en-US" sz="1600">
                <a:solidFill>
                  <a:schemeClr val="tx2"/>
                </a:solidFill>
                <a:latin typeface="udemy sans"/>
              </a:rPr>
              <a:t> </a:t>
            </a:r>
            <a:r>
              <a:rPr lang="en-US" sz="1600" b="0" i="0">
                <a:solidFill>
                  <a:schemeClr val="tx2"/>
                </a:solidFill>
                <a:latin typeface="udemy sans"/>
              </a:rPr>
              <a:t>and where you are going.</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Picture 2" descr="A person riding a bicycle&#10;&#10;Description automatically generated with medium confidence"/>
          <p:cNvPicPr>
            <a:picLocks noChangeAspect="1"/>
          </p:cNvPicPr>
          <p:nvPr/>
        </p:nvPicPr>
        <p:blipFill>
          <a:blip r:embed="rId2"/>
          <a:stretch/>
        </p:blipFill>
        <p:spPr bwMode="auto">
          <a:xfrm>
            <a:off x="975244" y="629556"/>
            <a:ext cx="7193512" cy="3884388"/>
          </a:xfrm>
          <a:prstGeom prst="rect">
            <a:avLst/>
          </a:prstGeom>
        </p:spPr>
      </p:pic>
      <p:sp>
        <p:nvSpPr>
          <p:cNvPr id="6" name="TextBox 5"/>
          <p:cNvSpPr txBox="1"/>
          <p:nvPr/>
        </p:nvSpPr>
        <p:spPr bwMode="auto">
          <a:xfrm>
            <a:off x="1359873" y="1057727"/>
            <a:ext cx="2972642" cy="1446550"/>
          </a:xfrm>
          <a:prstGeom prst="rect">
            <a:avLst/>
          </a:prstGeom>
          <a:noFill/>
        </p:spPr>
        <p:txBody>
          <a:bodyPr wrap="square" rtlCol="0">
            <a:spAutoFit/>
          </a:bodyPr>
          <a:lstStyle/>
          <a:p>
            <a:pPr algn="just">
              <a:defRPr/>
            </a:pPr>
            <a:r>
              <a:rPr lang="en-US" sz="1600" b="0" i="0">
                <a:solidFill>
                  <a:schemeClr val="tx2"/>
                </a:solidFill>
                <a:latin typeface="udemy sans"/>
              </a:rPr>
              <a:t>All of a sudden</a:t>
            </a:r>
            <a:r>
              <a:rPr lang="en-US" sz="1600">
                <a:solidFill>
                  <a:schemeClr val="tx2"/>
                </a:solidFill>
                <a:latin typeface="udemy sans"/>
              </a:rPr>
              <a:t> </a:t>
            </a:r>
            <a:r>
              <a:rPr lang="en-US" sz="1600" b="0" i="0">
                <a:solidFill>
                  <a:schemeClr val="tx2"/>
                </a:solidFill>
                <a:latin typeface="udemy sans"/>
              </a:rPr>
              <a:t>you notice a large pothole right on your path.</a:t>
            </a:r>
            <a:endParaRPr/>
          </a:p>
          <a:p>
            <a:pPr algn="just">
              <a:defRPr/>
            </a:pPr>
            <a:endParaRPr lang="en-US" sz="1600" b="0" i="0">
              <a:solidFill>
                <a:schemeClr val="tx2"/>
              </a:solidFill>
              <a:latin typeface="udemy sans"/>
            </a:endParaRPr>
          </a:p>
          <a:p>
            <a:pPr algn="just">
              <a:defRPr/>
            </a:pPr>
            <a:r>
              <a:rPr lang="en-US" sz="4000" b="1" i="0">
                <a:solidFill>
                  <a:schemeClr val="tx2"/>
                </a:solidFill>
                <a:latin typeface="udemy sans"/>
              </a:rPr>
              <a:t>This is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4" name="Picture 3" descr="A person riding a bicycle&#10;&#10;Description automatically generated with medium confidence"/>
          <p:cNvPicPr>
            <a:picLocks noChangeAspect="1"/>
          </p:cNvPicPr>
          <p:nvPr/>
        </p:nvPicPr>
        <p:blipFill>
          <a:blip r:embed="rId2"/>
          <a:stretch/>
        </p:blipFill>
        <p:spPr bwMode="auto">
          <a:xfrm>
            <a:off x="1007787" y="636814"/>
            <a:ext cx="7128426" cy="3869872"/>
          </a:xfrm>
          <a:prstGeom prst="rect">
            <a:avLst/>
          </a:prstGeom>
        </p:spPr>
      </p:pic>
      <p:sp>
        <p:nvSpPr>
          <p:cNvPr id="6" name="TextBox 5"/>
          <p:cNvSpPr txBox="1"/>
          <p:nvPr/>
        </p:nvSpPr>
        <p:spPr bwMode="auto">
          <a:xfrm>
            <a:off x="4857815" y="731155"/>
            <a:ext cx="2972642" cy="584775"/>
          </a:xfrm>
          <a:prstGeom prst="rect">
            <a:avLst/>
          </a:prstGeom>
          <a:noFill/>
        </p:spPr>
        <p:txBody>
          <a:bodyPr wrap="square" rtlCol="0">
            <a:spAutoFit/>
          </a:bodyPr>
          <a:lstStyle/>
          <a:p>
            <a:pPr algn="just">
              <a:defRPr/>
            </a:pPr>
            <a:r>
              <a:rPr lang="en-US" sz="1600" b="0" i="0">
                <a:solidFill>
                  <a:schemeClr val="tx2"/>
                </a:solidFill>
                <a:latin typeface="udemy sans"/>
              </a:rPr>
              <a:t>You quickly react and steer to the left, avoiding the pothole.</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7" name="Picture 6"/>
          <p:cNvPicPr>
            <a:picLocks noChangeAspect="1"/>
          </p:cNvPicPr>
          <p:nvPr/>
        </p:nvPicPr>
        <p:blipFill>
          <a:blip r:embed="rId2"/>
          <a:stretch/>
        </p:blipFill>
        <p:spPr bwMode="auto">
          <a:xfrm>
            <a:off x="421459" y="677852"/>
            <a:ext cx="918972" cy="952112"/>
          </a:xfrm>
          <a:prstGeom prst="ellipse">
            <a:avLst/>
          </a:prstGeom>
        </p:spPr>
      </p:pic>
      <p:grpSp>
        <p:nvGrpSpPr>
          <p:cNvPr id="8" name="Group 7"/>
          <p:cNvGrpSpPr/>
          <p:nvPr/>
        </p:nvGrpSpPr>
        <p:grpSpPr bwMode="auto">
          <a:xfrm>
            <a:off x="1619032" y="447521"/>
            <a:ext cx="4614855" cy="967000"/>
            <a:chOff x="1967373" y="3060797"/>
            <a:chExt cx="4211457" cy="967000"/>
          </a:xfrm>
        </p:grpSpPr>
        <p:sp>
          <p:nvSpPr>
            <p:cNvPr id="9" name="Speech Bubble: Rectangle with Corners Rounded 8"/>
            <p:cNvSpPr/>
            <p:nvPr/>
          </p:nvSpPr>
          <p:spPr bwMode="auto">
            <a:xfrm rot="5400000">
              <a:off x="3597043" y="1431126"/>
              <a:ext cx="952113" cy="4211456"/>
            </a:xfrm>
            <a:prstGeom prst="wedgeRoundRectCallout">
              <a:avLst>
                <a:gd name="adj1" fmla="val -20833"/>
                <a:gd name="adj2" fmla="val 57842"/>
                <a:gd name="adj3" fmla="val 16667"/>
              </a:avLst>
            </a:prstGeom>
            <a:solidFill>
              <a:srgbClr val="E7D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TextBox 9"/>
            <p:cNvSpPr txBox="1"/>
            <p:nvPr/>
          </p:nvSpPr>
          <p:spPr bwMode="auto">
            <a:xfrm>
              <a:off x="2005049" y="3073690"/>
              <a:ext cx="4173781" cy="954107"/>
            </a:xfrm>
            <a:prstGeom prst="rect">
              <a:avLst/>
            </a:prstGeom>
            <a:noFill/>
          </p:spPr>
          <p:txBody>
            <a:bodyPr wrap="square" rtlCol="0">
              <a:spAutoFit/>
            </a:bodyPr>
            <a:lstStyle/>
            <a:p>
              <a:pPr algn="just">
                <a:defRPr/>
              </a:pPr>
              <a:r>
                <a:rPr lang="en-US">
                  <a:solidFill>
                    <a:schemeClr val="bg2"/>
                  </a:solidFill>
                  <a:latin typeface="Lusitana"/>
                  <a:ea typeface="+mn-ea"/>
                  <a:cs typeface="+mn-cs"/>
                </a:rPr>
                <a:t>You have avoided a serious accident only because your headlight was working, you were paying attention to the road and spotted a pothole, and you had good reflexes and changed your direction in time.</a:t>
              </a:r>
              <a:endParaRPr/>
            </a:p>
          </p:txBody>
        </p:sp>
      </p:grpSp>
      <p:grpSp>
        <p:nvGrpSpPr>
          <p:cNvPr id="18" name="Group 17"/>
          <p:cNvGrpSpPr/>
          <p:nvPr/>
        </p:nvGrpSpPr>
        <p:grpSpPr bwMode="auto">
          <a:xfrm>
            <a:off x="2266744" y="1759609"/>
            <a:ext cx="3716536" cy="812141"/>
            <a:chOff x="1651226" y="2010671"/>
            <a:chExt cx="2675850" cy="1527782"/>
          </a:xfrm>
        </p:grpSpPr>
        <p:sp>
          <p:nvSpPr>
            <p:cNvPr id="216" name="Rounded Rectangular Callout 1"/>
            <p:cNvSpPr/>
            <p:nvPr/>
          </p:nvSpPr>
          <p:spPr bwMode="auto">
            <a:xfrm>
              <a:off x="1651226" y="2010671"/>
              <a:ext cx="2675850" cy="1527782"/>
            </a:xfrm>
            <a:prstGeom prst="wedgeRoundRectCallout">
              <a:avLst>
                <a:gd name="adj1" fmla="val 54591"/>
                <a:gd name="adj2" fmla="val 7265"/>
                <a:gd name="adj3" fmla="val 16667"/>
              </a:avLst>
            </a:prstGeom>
            <a:solidFill>
              <a:srgbClr val="A5F1B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en-US"/>
            </a:p>
          </p:txBody>
        </p:sp>
        <p:sp>
          <p:nvSpPr>
            <p:cNvPr id="217" name="TextBox 216"/>
            <p:cNvSpPr txBox="1"/>
            <p:nvPr/>
          </p:nvSpPr>
          <p:spPr bwMode="auto">
            <a:xfrm>
              <a:off x="1687019" y="2102679"/>
              <a:ext cx="2561032" cy="1389558"/>
            </a:xfrm>
            <a:prstGeom prst="rect">
              <a:avLst/>
            </a:prstGeom>
            <a:noFill/>
          </p:spPr>
          <p:txBody>
            <a:bodyPr wrap="square" rtlCol="0">
              <a:spAutoFit/>
            </a:bodyPr>
            <a:lstStyle/>
            <a:p>
              <a:pPr algn="just">
                <a:defRPr/>
              </a:pPr>
              <a:r>
                <a:rPr lang="en-US">
                  <a:solidFill>
                    <a:schemeClr val="accent6">
                      <a:lumMod val="50000"/>
                    </a:schemeClr>
                  </a:solidFill>
                  <a:latin typeface="Lusitana"/>
                </a:rPr>
                <a:t>If you did not have your headlights on, you would not have spotted a pothole and caused an accident.</a:t>
              </a:r>
              <a:endParaRPr/>
            </a:p>
          </p:txBody>
        </p:sp>
      </p:grpSp>
      <p:pic>
        <p:nvPicPr>
          <p:cNvPr id="420" name="Picture 419" descr="A cartoon of a person riding a bicycle&#10;&#10;Description automatically generated with medium confidence"/>
          <p:cNvPicPr>
            <a:picLocks noChangeAspect="1"/>
          </p:cNvPicPr>
          <p:nvPr/>
        </p:nvPicPr>
        <p:blipFill>
          <a:blip r:embed="rId3"/>
          <a:stretch/>
        </p:blipFill>
        <p:spPr bwMode="auto">
          <a:xfrm>
            <a:off x="6303165" y="1257381"/>
            <a:ext cx="1836832" cy="1454334"/>
          </a:xfrm>
          <a:prstGeom prst="roundRect">
            <a:avLst>
              <a:gd name="adj" fmla="val 8683"/>
            </a:avLst>
          </a:prstGeom>
          <a:ln>
            <a:noFill/>
          </a:ln>
          <a:effectLst>
            <a:outerShdw blurRad="76200" dist="38100" dir="7800000" algn="tl" rotWithShape="0">
              <a:srgbClr val="000000">
                <a:alpha val="40000"/>
              </a:srgbClr>
            </a:outerShdw>
          </a:effectLst>
        </p:spPr>
      </p:pic>
      <p:pic>
        <p:nvPicPr>
          <p:cNvPr id="422" name="Picture 421" descr="A cartoon of a person falling on a bicycle&#10;&#10;Description automatically generated with medium confidence"/>
          <p:cNvPicPr>
            <a:picLocks noChangeAspect="1"/>
          </p:cNvPicPr>
          <p:nvPr/>
        </p:nvPicPr>
        <p:blipFill>
          <a:blip r:embed="rId4"/>
          <a:stretch/>
        </p:blipFill>
        <p:spPr bwMode="auto">
          <a:xfrm>
            <a:off x="219344" y="2315357"/>
            <a:ext cx="1862004" cy="1526508"/>
          </a:xfrm>
          <a:prstGeom prst="roundRect">
            <a:avLst>
              <a:gd name="adj" fmla="val 9536"/>
            </a:avLst>
          </a:prstGeom>
          <a:ln>
            <a:noFill/>
          </a:ln>
          <a:effectLst>
            <a:outerShdw blurRad="76200" dist="38100" dir="7800000" algn="tl" rotWithShape="0">
              <a:srgbClr val="000000">
                <a:alpha val="40000"/>
              </a:srgbClr>
            </a:outerShdw>
          </a:effectLst>
        </p:spPr>
      </p:pic>
      <p:sp>
        <p:nvSpPr>
          <p:cNvPr id="424" name="Rounded Rectangular Callout 1"/>
          <p:cNvSpPr/>
          <p:nvPr/>
        </p:nvSpPr>
        <p:spPr bwMode="auto">
          <a:xfrm flipH="1">
            <a:off x="2266743" y="2758119"/>
            <a:ext cx="3716537" cy="812141"/>
          </a:xfrm>
          <a:prstGeom prst="wedgeRoundRectCallout">
            <a:avLst>
              <a:gd name="adj1" fmla="val 54591"/>
              <a:gd name="adj2" fmla="val 7265"/>
              <a:gd name="adj3" fmla="val 16667"/>
            </a:avLst>
          </a:prstGeom>
          <a:solidFill>
            <a:srgbClr val="FFD04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defRPr/>
            </a:pPr>
            <a:r>
              <a:rPr lang="en-US" b="0" i="0">
                <a:solidFill>
                  <a:srgbClr val="1C1D1F"/>
                </a:solidFill>
                <a:latin typeface="Lusitana"/>
                <a:cs typeface="Lusitana"/>
              </a:rPr>
              <a:t>If you had your headlights on, but you were distracted and not looking at the road, again, you would have caused an accident.</a:t>
            </a:r>
            <a:endParaRPr lang="en-US">
              <a:latin typeface="Lusitana"/>
              <a:cs typeface="Lusitana"/>
            </a:endParaRPr>
          </a:p>
        </p:txBody>
      </p:sp>
      <p:pic>
        <p:nvPicPr>
          <p:cNvPr id="426" name="Picture 425" descr="A person riding a bicycle&#10;&#10;Description automatically generated with medium confidence"/>
          <p:cNvPicPr>
            <a:picLocks noChangeAspect="1"/>
          </p:cNvPicPr>
          <p:nvPr/>
        </p:nvPicPr>
        <p:blipFill>
          <a:blip r:embed="rId5"/>
          <a:stretch/>
        </p:blipFill>
        <p:spPr bwMode="auto">
          <a:xfrm>
            <a:off x="6303165" y="3078611"/>
            <a:ext cx="1836832" cy="1615016"/>
          </a:xfrm>
          <a:prstGeom prst="roundRect">
            <a:avLst>
              <a:gd name="adj" fmla="val 7680"/>
            </a:avLst>
          </a:prstGeom>
          <a:ln>
            <a:noFill/>
          </a:ln>
          <a:effectLst>
            <a:outerShdw blurRad="76200" dist="38100" dir="7800000" algn="tl" rotWithShape="0">
              <a:srgbClr val="000000">
                <a:alpha val="40000"/>
              </a:srgbClr>
            </a:outerShdw>
          </a:effectLst>
        </p:spPr>
      </p:pic>
      <p:sp>
        <p:nvSpPr>
          <p:cNvPr id="428" name="Rounded Rectangular Callout 1"/>
          <p:cNvSpPr/>
          <p:nvPr/>
        </p:nvSpPr>
        <p:spPr bwMode="auto">
          <a:xfrm>
            <a:off x="2266743" y="3817523"/>
            <a:ext cx="3716537" cy="876104"/>
          </a:xfrm>
          <a:prstGeom prst="wedgeRoundRectCallout">
            <a:avLst>
              <a:gd name="adj1" fmla="val 54591"/>
              <a:gd name="adj2" fmla="val 7265"/>
              <a:gd name="adj3" fmla="val 16667"/>
            </a:avLst>
          </a:prstGeom>
          <a:solidFill>
            <a:schemeClr val="bg2">
              <a:lumMod val="10000"/>
              <a:lumOff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defRPr/>
            </a:pPr>
            <a:r>
              <a:rPr lang="en-US" b="0" i="0">
                <a:solidFill>
                  <a:srgbClr val="1C1D1F"/>
                </a:solidFill>
                <a:latin typeface="Lusitana"/>
                <a:cs typeface="Lusitana"/>
              </a:rPr>
              <a:t>If you had your headlights on and were not distracted but still failed to take any avoiding action, you would still have caused an accident.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5" name="Picture 4" descr="A picture containing text, screenshot, cat, font&#10;&#10;Description automatically generated"/>
          <p:cNvPicPr>
            <a:picLocks noChangeAspect="1"/>
          </p:cNvPicPr>
          <p:nvPr/>
        </p:nvPicPr>
        <p:blipFill>
          <a:blip r:embed="rId2"/>
          <a:stretch/>
        </p:blipFill>
        <p:spPr bwMode="auto">
          <a:xfrm>
            <a:off x="1103087" y="273746"/>
            <a:ext cx="6937826" cy="443635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Picture 2" descr="A picture containing text, font, screenshot, line&#10;&#10;Description automatically generated"/>
          <p:cNvPicPr>
            <a:picLocks noChangeAspect="1"/>
          </p:cNvPicPr>
          <p:nvPr/>
        </p:nvPicPr>
        <p:blipFill>
          <a:blip r:embed="rId2"/>
          <a:stretch/>
        </p:blipFill>
        <p:spPr bwMode="auto">
          <a:xfrm>
            <a:off x="1204686" y="2164812"/>
            <a:ext cx="6734628" cy="1046106"/>
          </a:xfrm>
          <a:prstGeom prst="rect">
            <a:avLst/>
          </a:prstGeom>
        </p:spPr>
      </p:pic>
      <p:sp>
        <p:nvSpPr>
          <p:cNvPr id="4" name="TextBox 3"/>
          <p:cNvSpPr txBox="1"/>
          <p:nvPr/>
        </p:nvSpPr>
        <p:spPr bwMode="auto">
          <a:xfrm>
            <a:off x="1059542" y="1255487"/>
            <a:ext cx="3999813" cy="400110"/>
          </a:xfrm>
          <a:prstGeom prst="rect">
            <a:avLst/>
          </a:prstGeom>
          <a:noFill/>
        </p:spPr>
        <p:txBody>
          <a:bodyPr wrap="none" rtlCol="0">
            <a:spAutoFit/>
          </a:bodyPr>
          <a:lstStyle/>
          <a:p>
            <a:pPr>
              <a:defRPr/>
            </a:pPr>
            <a:r>
              <a:rPr lang="en-US" sz="2000"/>
              <a:t>Scrum has four dedicated events: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4" name="Picture 3" descr="A cartoon of a person with his finger on his mouth&#10;&#10;Description automatically generated with low confidence"/>
          <p:cNvPicPr>
            <a:picLocks noChangeAspect="1"/>
          </p:cNvPicPr>
          <p:nvPr/>
        </p:nvPicPr>
        <p:blipFill>
          <a:blip r:embed="rId2"/>
          <a:stretch/>
        </p:blipFill>
        <p:spPr bwMode="auto">
          <a:xfrm>
            <a:off x="1894115" y="591491"/>
            <a:ext cx="5355770" cy="396051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Picture 2"/>
          <p:cNvPicPr>
            <a:picLocks noChangeAspect="1"/>
          </p:cNvPicPr>
          <p:nvPr/>
        </p:nvPicPr>
        <p:blipFill>
          <a:blip r:embed="rId2"/>
          <a:stretch/>
        </p:blipFill>
        <p:spPr bwMode="auto">
          <a:xfrm>
            <a:off x="997515" y="1072243"/>
            <a:ext cx="7148970" cy="3681186"/>
          </a:xfrm>
          <a:prstGeom prst="rect">
            <a:avLst/>
          </a:prstGeom>
        </p:spPr>
      </p:pic>
      <p:sp>
        <p:nvSpPr>
          <p:cNvPr id="5" name="TextBox 4"/>
          <p:cNvSpPr txBox="1"/>
          <p:nvPr/>
        </p:nvSpPr>
        <p:spPr bwMode="auto">
          <a:xfrm>
            <a:off x="4390571" y="295728"/>
            <a:ext cx="3541485" cy="1169551"/>
          </a:xfrm>
          <a:prstGeom prst="rect">
            <a:avLst/>
          </a:prstGeom>
          <a:noFill/>
          <a:ln w="28575">
            <a:solidFill>
              <a:srgbClr val="71B8DB"/>
            </a:solidFill>
            <a:prstDash val="dash"/>
          </a:ln>
        </p:spPr>
        <p:txBody>
          <a:bodyPr wrap="square" rtlCol="0">
            <a:spAutoFit/>
          </a:bodyPr>
          <a:lstStyle/>
          <a:p>
            <a:pPr algn="just">
              <a:defRPr/>
            </a:pPr>
            <a:r>
              <a:rPr lang="en-US"/>
              <a:t>Scrum has been successfully used in developing hardware products while researching self-driving cars, in marketing, and in the personal lives of the people familiar with Scrum.</a:t>
            </a:r>
            <a:endParaRPr/>
          </a:p>
        </p:txBody>
      </p:sp>
      <p:cxnSp>
        <p:nvCxnSpPr>
          <p:cNvPr id="9" name="Straight Arrow Connector 8"/>
          <p:cNvCxnSpPr>
            <a:cxnSpLocks/>
            <a:stCxn id="5" idx="2"/>
          </p:cNvCxnSpPr>
          <p:nvPr/>
        </p:nvCxnSpPr>
        <p:spPr bwMode="auto">
          <a:xfrm flipH="1">
            <a:off x="4876800" y="1465280"/>
            <a:ext cx="1284514" cy="893291"/>
          </a:xfrm>
          <a:prstGeom prst="straightConnector1">
            <a:avLst/>
          </a:prstGeom>
          <a:ln w="28575">
            <a:prstDash val="lgDash"/>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p:cNvCxnSpPr>
            <a:cxnSpLocks/>
            <a:stCxn id="5" idx="2"/>
          </p:cNvCxnSpPr>
          <p:nvPr/>
        </p:nvCxnSpPr>
        <p:spPr bwMode="auto">
          <a:xfrm flipH="1">
            <a:off x="4702629" y="1465280"/>
            <a:ext cx="1458685" cy="1447556"/>
          </a:xfrm>
          <a:prstGeom prst="straightConnector1">
            <a:avLst/>
          </a:prstGeom>
          <a:ln w="28575">
            <a:solidFill>
              <a:srgbClr val="FFD04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a:stCxn id="5" idx="2"/>
          </p:cNvCxnSpPr>
          <p:nvPr/>
        </p:nvCxnSpPr>
        <p:spPr bwMode="auto">
          <a:xfrm flipH="1">
            <a:off x="5711371" y="1465280"/>
            <a:ext cx="449943" cy="1447556"/>
          </a:xfrm>
          <a:prstGeom prst="straightConnector1">
            <a:avLst/>
          </a:prstGeom>
          <a:ln w="28575">
            <a:solidFill>
              <a:srgbClr val="F07167"/>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5" idx="2"/>
          </p:cNvCxnSpPr>
          <p:nvPr/>
        </p:nvCxnSpPr>
        <p:spPr bwMode="auto">
          <a:xfrm>
            <a:off x="6161314" y="1465280"/>
            <a:ext cx="827314" cy="573977"/>
          </a:xfrm>
          <a:prstGeom prst="straightConnector1">
            <a:avLst/>
          </a:prstGeom>
          <a:ln w="28575">
            <a:solidFill>
              <a:srgbClr val="54EEA8"/>
            </a:solidFill>
            <a:prstDash val="lg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 name="Picture 5" descr="A picture containing cartoon, computer, animated cartoon, illustration&#10;&#10;Description automatically generated"/>
          <p:cNvPicPr>
            <a:picLocks noChangeAspect="1"/>
          </p:cNvPicPr>
          <p:nvPr/>
        </p:nvPicPr>
        <p:blipFill>
          <a:blip r:embed="rId2"/>
          <a:stretch/>
        </p:blipFill>
        <p:spPr bwMode="auto">
          <a:xfrm>
            <a:off x="1226458" y="925308"/>
            <a:ext cx="6545942" cy="3742826"/>
          </a:xfrm>
          <a:prstGeom prst="rect">
            <a:avLst/>
          </a:prstGeom>
        </p:spPr>
      </p:pic>
      <p:sp>
        <p:nvSpPr>
          <p:cNvPr id="2" name="TextBox 1"/>
          <p:cNvSpPr txBox="1"/>
          <p:nvPr/>
        </p:nvSpPr>
        <p:spPr bwMode="auto">
          <a:xfrm>
            <a:off x="4129314" y="330875"/>
            <a:ext cx="2605315" cy="738664"/>
          </a:xfrm>
          <a:prstGeom prst="rect">
            <a:avLst/>
          </a:prstGeom>
          <a:noFill/>
        </p:spPr>
        <p:txBody>
          <a:bodyPr wrap="square" rtlCol="0">
            <a:spAutoFit/>
          </a:bodyPr>
          <a:lstStyle/>
          <a:p>
            <a:pPr algn="just">
              <a:defRPr/>
            </a:pPr>
            <a:r>
              <a:rPr lang="en-US"/>
              <a:t>Think outside of the box and apply Scrum to areas outside of software development.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7" name="TextBox 16"/>
          <p:cNvSpPr txBox="1"/>
          <p:nvPr/>
        </p:nvSpPr>
        <p:spPr bwMode="auto">
          <a:xfrm>
            <a:off x="3370165" y="77278"/>
            <a:ext cx="2422458" cy="523220"/>
          </a:xfrm>
          <a:prstGeom prst="rect">
            <a:avLst/>
          </a:prstGeom>
          <a:noFill/>
        </p:spPr>
        <p:txBody>
          <a:bodyPr wrap="none" rtlCol="0">
            <a:spAutoFit/>
          </a:bodyPr>
          <a:lstStyle/>
          <a:p>
            <a:pPr>
              <a:defRPr/>
            </a:pPr>
            <a:r>
              <a:rPr lang="en-US" sz="2800" b="1">
                <a:solidFill>
                  <a:schemeClr val="accent1">
                    <a:lumMod val="75000"/>
                  </a:schemeClr>
                </a:solidFill>
                <a:latin typeface="Open Sans Light"/>
                <a:ea typeface="Open Sans Light"/>
                <a:cs typeface="Open Sans Light"/>
              </a:rPr>
              <a:t>Scrum Values</a:t>
            </a:r>
            <a:endParaRPr/>
          </a:p>
        </p:txBody>
      </p:sp>
      <p:grpSp>
        <p:nvGrpSpPr>
          <p:cNvPr id="438" name="Group 437"/>
          <p:cNvGrpSpPr/>
          <p:nvPr/>
        </p:nvGrpSpPr>
        <p:grpSpPr bwMode="auto">
          <a:xfrm>
            <a:off x="2706888" y="843918"/>
            <a:ext cx="3749012" cy="3455661"/>
            <a:chOff x="2697494" y="843918"/>
            <a:chExt cx="3749012" cy="3455661"/>
          </a:xfrm>
        </p:grpSpPr>
        <p:grpSp>
          <p:nvGrpSpPr>
            <p:cNvPr id="2" name="Google Shape;75;p16"/>
            <p:cNvGrpSpPr/>
            <p:nvPr/>
          </p:nvGrpSpPr>
          <p:grpSpPr bwMode="auto">
            <a:xfrm>
              <a:off x="2697494" y="843918"/>
              <a:ext cx="3749012" cy="3455661"/>
              <a:chOff x="2697488" y="1274738"/>
              <a:chExt cx="3749012" cy="3455661"/>
            </a:xfrm>
          </p:grpSpPr>
          <p:sp>
            <p:nvSpPr>
              <p:cNvPr id="3" name="Google Shape;76;p16"/>
              <p:cNvSpPr/>
              <p:nvPr/>
            </p:nvSpPr>
            <p:spPr bwMode="auto">
              <a:xfrm>
                <a:off x="3550367" y="1274738"/>
                <a:ext cx="2076150" cy="993874"/>
              </a:xfrm>
              <a:custGeom>
                <a:avLst/>
                <a:gdLst/>
                <a:ahLst/>
                <a:cxnLst/>
                <a:rect l="l" t="t" r="r" b="b"/>
                <a:pathLst>
                  <a:path w="20127" h="9635" fill="norm" stroke="1" extrusionOk="0">
                    <a:moveTo>
                      <a:pt x="1" y="3197"/>
                    </a:moveTo>
                    <a:lnTo>
                      <a:pt x="5" y="3201"/>
                    </a:lnTo>
                    <a:lnTo>
                      <a:pt x="1415" y="5141"/>
                    </a:lnTo>
                    <a:cubicBezTo>
                      <a:pt x="1597" y="5393"/>
                      <a:pt x="1982" y="5352"/>
                      <a:pt x="2099" y="5069"/>
                    </a:cubicBezTo>
                    <a:lnTo>
                      <a:pt x="2099" y="5069"/>
                    </a:lnTo>
                    <a:cubicBezTo>
                      <a:pt x="2245" y="4700"/>
                      <a:pt x="2533" y="4388"/>
                      <a:pt x="2942" y="4214"/>
                    </a:cubicBezTo>
                    <a:lnTo>
                      <a:pt x="2942" y="4214"/>
                    </a:lnTo>
                    <a:cubicBezTo>
                      <a:pt x="3590" y="3942"/>
                      <a:pt x="4360" y="4157"/>
                      <a:pt x="4773" y="4724"/>
                    </a:cubicBezTo>
                    <a:lnTo>
                      <a:pt x="4773" y="4724"/>
                    </a:lnTo>
                    <a:cubicBezTo>
                      <a:pt x="5332" y="5482"/>
                      <a:pt x="5097" y="6527"/>
                      <a:pt x="4307" y="6985"/>
                    </a:cubicBezTo>
                    <a:lnTo>
                      <a:pt x="4307" y="6985"/>
                    </a:lnTo>
                    <a:cubicBezTo>
                      <a:pt x="4097" y="7106"/>
                      <a:pt x="3870" y="7171"/>
                      <a:pt x="3647" y="7187"/>
                    </a:cubicBezTo>
                    <a:lnTo>
                      <a:pt x="3647" y="7187"/>
                    </a:lnTo>
                    <a:cubicBezTo>
                      <a:pt x="3335" y="7207"/>
                      <a:pt x="3173" y="7564"/>
                      <a:pt x="3355" y="7815"/>
                    </a:cubicBezTo>
                    <a:lnTo>
                      <a:pt x="3355" y="7815"/>
                    </a:lnTo>
                    <a:lnTo>
                      <a:pt x="4680" y="9634"/>
                    </a:lnTo>
                    <a:cubicBezTo>
                      <a:pt x="7678" y="7459"/>
                      <a:pt x="11858" y="7341"/>
                      <a:pt x="15014" y="9634"/>
                    </a:cubicBezTo>
                    <a:lnTo>
                      <a:pt x="15014" y="9634"/>
                    </a:lnTo>
                    <a:lnTo>
                      <a:pt x="16339" y="7815"/>
                    </a:lnTo>
                    <a:cubicBezTo>
                      <a:pt x="16521" y="7564"/>
                      <a:pt x="16910" y="7609"/>
                      <a:pt x="17024" y="7896"/>
                    </a:cubicBezTo>
                    <a:lnTo>
                      <a:pt x="17024" y="7896"/>
                    </a:lnTo>
                    <a:cubicBezTo>
                      <a:pt x="17109" y="8107"/>
                      <a:pt x="17242" y="8301"/>
                      <a:pt x="17421" y="8459"/>
                    </a:cubicBezTo>
                    <a:lnTo>
                      <a:pt x="17421" y="8459"/>
                    </a:lnTo>
                    <a:cubicBezTo>
                      <a:pt x="18101" y="9071"/>
                      <a:pt x="19171" y="8970"/>
                      <a:pt x="19718" y="8208"/>
                    </a:cubicBezTo>
                    <a:lnTo>
                      <a:pt x="19718" y="8208"/>
                    </a:lnTo>
                    <a:cubicBezTo>
                      <a:pt x="20127" y="7637"/>
                      <a:pt x="20094" y="6839"/>
                      <a:pt x="19633" y="6308"/>
                    </a:cubicBezTo>
                    <a:lnTo>
                      <a:pt x="19633" y="6308"/>
                    </a:lnTo>
                    <a:cubicBezTo>
                      <a:pt x="19345" y="5972"/>
                      <a:pt x="18956" y="5798"/>
                      <a:pt x="18563" y="5769"/>
                    </a:cubicBezTo>
                    <a:lnTo>
                      <a:pt x="18563" y="5769"/>
                    </a:lnTo>
                    <a:cubicBezTo>
                      <a:pt x="18259" y="5749"/>
                      <a:pt x="18101" y="5393"/>
                      <a:pt x="18279" y="5141"/>
                    </a:cubicBezTo>
                    <a:lnTo>
                      <a:pt x="18279" y="5141"/>
                    </a:lnTo>
                    <a:lnTo>
                      <a:pt x="19689" y="3201"/>
                    </a:lnTo>
                    <a:cubicBezTo>
                      <a:pt x="16720" y="1042"/>
                      <a:pt x="13276" y="1"/>
                      <a:pt x="9861" y="1"/>
                    </a:cubicBezTo>
                    <a:lnTo>
                      <a:pt x="9861" y="1"/>
                    </a:lnTo>
                    <a:cubicBezTo>
                      <a:pt x="6361" y="1"/>
                      <a:pt x="2893" y="1094"/>
                      <a:pt x="1" y="3197"/>
                    </a:cubicBezTo>
                  </a:path>
                </a:pathLst>
              </a:custGeom>
              <a:noFill/>
              <a:ln w="57150" cap="flat" cmpd="sng">
                <a:solidFill>
                  <a:srgbClr val="00CCD7"/>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solidFill>
                    <a:schemeClr val="bg2"/>
                  </a:solidFill>
                </a:endParaRPr>
              </a:p>
            </p:txBody>
          </p:sp>
          <p:sp>
            <p:nvSpPr>
              <p:cNvPr id="4" name="Google Shape;77;p16"/>
              <p:cNvSpPr/>
              <p:nvPr/>
            </p:nvSpPr>
            <p:spPr bwMode="auto">
              <a:xfrm>
                <a:off x="5099121" y="1604423"/>
                <a:ext cx="1347378" cy="2116277"/>
              </a:xfrm>
              <a:custGeom>
                <a:avLst/>
                <a:gdLst/>
                <a:ahLst/>
                <a:cxnLst/>
                <a:rect l="l" t="t" r="r" b="b"/>
                <a:pathLst>
                  <a:path w="13062" h="20516" fill="norm" stroke="1" extrusionOk="0">
                    <a:moveTo>
                      <a:pt x="4675" y="5"/>
                    </a:moveTo>
                    <a:lnTo>
                      <a:pt x="3265" y="1945"/>
                    </a:lnTo>
                    <a:cubicBezTo>
                      <a:pt x="3087" y="2197"/>
                      <a:pt x="3245" y="2553"/>
                      <a:pt x="3549" y="2573"/>
                    </a:cubicBezTo>
                    <a:lnTo>
                      <a:pt x="3549" y="2573"/>
                    </a:lnTo>
                    <a:cubicBezTo>
                      <a:pt x="3942" y="2602"/>
                      <a:pt x="4331" y="2776"/>
                      <a:pt x="4619" y="3112"/>
                    </a:cubicBezTo>
                    <a:lnTo>
                      <a:pt x="4619" y="3112"/>
                    </a:lnTo>
                    <a:cubicBezTo>
                      <a:pt x="5080" y="3643"/>
                      <a:pt x="5113" y="4441"/>
                      <a:pt x="4704" y="5012"/>
                    </a:cubicBezTo>
                    <a:lnTo>
                      <a:pt x="4704" y="5012"/>
                    </a:lnTo>
                    <a:cubicBezTo>
                      <a:pt x="4157" y="5774"/>
                      <a:pt x="3087" y="5875"/>
                      <a:pt x="2407" y="5263"/>
                    </a:cubicBezTo>
                    <a:lnTo>
                      <a:pt x="2407" y="5263"/>
                    </a:lnTo>
                    <a:cubicBezTo>
                      <a:pt x="2228" y="5105"/>
                      <a:pt x="2095" y="4911"/>
                      <a:pt x="2010" y="4700"/>
                    </a:cubicBezTo>
                    <a:lnTo>
                      <a:pt x="2010" y="4700"/>
                    </a:lnTo>
                    <a:cubicBezTo>
                      <a:pt x="1896" y="4413"/>
                      <a:pt x="1507" y="4368"/>
                      <a:pt x="1325" y="4619"/>
                    </a:cubicBezTo>
                    <a:lnTo>
                      <a:pt x="1325" y="4619"/>
                    </a:lnTo>
                    <a:lnTo>
                      <a:pt x="0" y="6438"/>
                    </a:lnTo>
                    <a:cubicBezTo>
                      <a:pt x="2998" y="8618"/>
                      <a:pt x="4404" y="12559"/>
                      <a:pt x="3197" y="16270"/>
                    </a:cubicBezTo>
                    <a:lnTo>
                      <a:pt x="3197" y="16270"/>
                    </a:lnTo>
                    <a:lnTo>
                      <a:pt x="5340" y="16967"/>
                    </a:lnTo>
                    <a:cubicBezTo>
                      <a:pt x="5635" y="17064"/>
                      <a:pt x="5708" y="17445"/>
                      <a:pt x="5469" y="17643"/>
                    </a:cubicBezTo>
                    <a:lnTo>
                      <a:pt x="5469" y="17643"/>
                    </a:lnTo>
                    <a:cubicBezTo>
                      <a:pt x="5299" y="17789"/>
                      <a:pt x="5153" y="17976"/>
                      <a:pt x="5056" y="18194"/>
                    </a:cubicBezTo>
                    <a:lnTo>
                      <a:pt x="5056" y="18194"/>
                    </a:lnTo>
                    <a:cubicBezTo>
                      <a:pt x="4687" y="19029"/>
                      <a:pt x="5113" y="20017"/>
                      <a:pt x="6004" y="20301"/>
                    </a:cubicBezTo>
                    <a:lnTo>
                      <a:pt x="6004" y="20301"/>
                    </a:lnTo>
                    <a:cubicBezTo>
                      <a:pt x="6677" y="20516"/>
                      <a:pt x="7426" y="20236"/>
                      <a:pt x="7791" y="19633"/>
                    </a:cubicBezTo>
                    <a:lnTo>
                      <a:pt x="7791" y="19633"/>
                    </a:lnTo>
                    <a:cubicBezTo>
                      <a:pt x="8017" y="19256"/>
                      <a:pt x="8066" y="18834"/>
                      <a:pt x="7969" y="18450"/>
                    </a:cubicBezTo>
                    <a:lnTo>
                      <a:pt x="7969" y="18450"/>
                    </a:lnTo>
                    <a:cubicBezTo>
                      <a:pt x="7896" y="18154"/>
                      <a:pt x="8188" y="17891"/>
                      <a:pt x="8479" y="17988"/>
                    </a:cubicBezTo>
                    <a:lnTo>
                      <a:pt x="8479" y="17988"/>
                    </a:lnTo>
                    <a:lnTo>
                      <a:pt x="10760" y="18729"/>
                    </a:lnTo>
                    <a:cubicBezTo>
                      <a:pt x="13061" y="11652"/>
                      <a:pt x="10391" y="4149"/>
                      <a:pt x="4679" y="1"/>
                    </a:cubicBezTo>
                    <a:lnTo>
                      <a:pt x="4679" y="1"/>
                    </a:lnTo>
                    <a:close/>
                  </a:path>
                </a:pathLst>
              </a:custGeom>
              <a:noFill/>
              <a:ln w="57150" cap="flat" cmpd="sng">
                <a:solidFill>
                  <a:srgbClr val="9BAFEB"/>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solidFill>
                    <a:schemeClr val="bg2"/>
                  </a:solidFill>
                </a:endParaRPr>
              </a:p>
            </p:txBody>
          </p:sp>
          <p:sp>
            <p:nvSpPr>
              <p:cNvPr id="5" name="Google Shape;78;p16"/>
              <p:cNvSpPr/>
              <p:nvPr/>
            </p:nvSpPr>
            <p:spPr bwMode="auto">
              <a:xfrm>
                <a:off x="2923190" y="3108430"/>
                <a:ext cx="1643219" cy="1621970"/>
              </a:xfrm>
              <a:custGeom>
                <a:avLst/>
                <a:gdLst/>
                <a:ahLst/>
                <a:cxnLst/>
                <a:rect l="l" t="t" r="r" b="b"/>
                <a:pathLst>
                  <a:path w="15930" h="15724" fill="norm" stroke="1" extrusionOk="0">
                    <a:moveTo>
                      <a:pt x="2921" y="82"/>
                    </a:moveTo>
                    <a:cubicBezTo>
                      <a:pt x="2257" y="301"/>
                      <a:pt x="1815" y="969"/>
                      <a:pt x="1872" y="1670"/>
                    </a:cubicBezTo>
                    <a:lnTo>
                      <a:pt x="1872" y="1670"/>
                    </a:lnTo>
                    <a:cubicBezTo>
                      <a:pt x="1908" y="2107"/>
                      <a:pt x="2119" y="2480"/>
                      <a:pt x="2423" y="2735"/>
                    </a:cubicBezTo>
                    <a:lnTo>
                      <a:pt x="2423" y="2735"/>
                    </a:lnTo>
                    <a:cubicBezTo>
                      <a:pt x="2658" y="2930"/>
                      <a:pt x="2577" y="3311"/>
                      <a:pt x="2285" y="3408"/>
                    </a:cubicBezTo>
                    <a:lnTo>
                      <a:pt x="2285" y="3408"/>
                    </a:lnTo>
                    <a:lnTo>
                      <a:pt x="0" y="4149"/>
                    </a:lnTo>
                    <a:cubicBezTo>
                      <a:pt x="2301" y="11226"/>
                      <a:pt x="8868" y="15723"/>
                      <a:pt x="15929" y="15723"/>
                    </a:cubicBezTo>
                    <a:lnTo>
                      <a:pt x="15929" y="15723"/>
                    </a:lnTo>
                    <a:lnTo>
                      <a:pt x="15929" y="15719"/>
                    </a:lnTo>
                    <a:lnTo>
                      <a:pt x="15929" y="13321"/>
                    </a:lnTo>
                    <a:cubicBezTo>
                      <a:pt x="15929" y="13013"/>
                      <a:pt x="15589" y="12819"/>
                      <a:pt x="15330" y="12981"/>
                    </a:cubicBezTo>
                    <a:lnTo>
                      <a:pt x="15330" y="12981"/>
                    </a:lnTo>
                    <a:cubicBezTo>
                      <a:pt x="14997" y="13191"/>
                      <a:pt x="14576" y="13272"/>
                      <a:pt x="14147" y="13175"/>
                    </a:cubicBezTo>
                    <a:lnTo>
                      <a:pt x="14147" y="13175"/>
                    </a:lnTo>
                    <a:cubicBezTo>
                      <a:pt x="13462" y="13013"/>
                      <a:pt x="12968" y="12389"/>
                      <a:pt x="12964" y="11684"/>
                    </a:cubicBezTo>
                    <a:lnTo>
                      <a:pt x="12964" y="11684"/>
                    </a:lnTo>
                    <a:cubicBezTo>
                      <a:pt x="12960" y="10744"/>
                      <a:pt x="13766" y="10035"/>
                      <a:pt x="14669" y="10133"/>
                    </a:cubicBezTo>
                    <a:lnTo>
                      <a:pt x="14669" y="10133"/>
                    </a:lnTo>
                    <a:cubicBezTo>
                      <a:pt x="14912" y="10157"/>
                      <a:pt x="15131" y="10234"/>
                      <a:pt x="15325" y="10355"/>
                    </a:cubicBezTo>
                    <a:lnTo>
                      <a:pt x="15325" y="10355"/>
                    </a:lnTo>
                    <a:cubicBezTo>
                      <a:pt x="15589" y="10517"/>
                      <a:pt x="15929" y="10327"/>
                      <a:pt x="15929" y="10019"/>
                    </a:cubicBezTo>
                    <a:lnTo>
                      <a:pt x="15929" y="10019"/>
                    </a:lnTo>
                    <a:lnTo>
                      <a:pt x="15929" y="7767"/>
                    </a:lnTo>
                    <a:cubicBezTo>
                      <a:pt x="12222" y="7763"/>
                      <a:pt x="8771" y="5401"/>
                      <a:pt x="7564" y="1690"/>
                    </a:cubicBezTo>
                    <a:lnTo>
                      <a:pt x="7564" y="1690"/>
                    </a:lnTo>
                    <a:lnTo>
                      <a:pt x="5420" y="2387"/>
                    </a:lnTo>
                    <a:cubicBezTo>
                      <a:pt x="5129" y="2484"/>
                      <a:pt x="4841" y="2217"/>
                      <a:pt x="4918" y="1917"/>
                    </a:cubicBezTo>
                    <a:lnTo>
                      <a:pt x="4918" y="1917"/>
                    </a:lnTo>
                    <a:cubicBezTo>
                      <a:pt x="4971" y="1698"/>
                      <a:pt x="4979" y="1463"/>
                      <a:pt x="4926" y="1228"/>
                    </a:cubicBezTo>
                    <a:lnTo>
                      <a:pt x="4926" y="1228"/>
                    </a:lnTo>
                    <a:cubicBezTo>
                      <a:pt x="4772" y="499"/>
                      <a:pt x="4132" y="1"/>
                      <a:pt x="3415" y="1"/>
                    </a:cubicBezTo>
                    <a:lnTo>
                      <a:pt x="3415" y="1"/>
                    </a:lnTo>
                    <a:cubicBezTo>
                      <a:pt x="3253" y="1"/>
                      <a:pt x="3087" y="25"/>
                      <a:pt x="2921" y="82"/>
                    </a:cubicBezTo>
                  </a:path>
                </a:pathLst>
              </a:custGeom>
              <a:noFill/>
              <a:ln w="57150" cap="flat" cmpd="sng">
                <a:solidFill>
                  <a:srgbClr val="54EEA8"/>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solidFill>
                    <a:schemeClr val="bg2"/>
                  </a:solidFill>
                </a:endParaRPr>
              </a:p>
            </p:txBody>
          </p:sp>
          <p:sp>
            <p:nvSpPr>
              <p:cNvPr id="6" name="Google Shape;79;p16"/>
              <p:cNvSpPr/>
              <p:nvPr/>
            </p:nvSpPr>
            <p:spPr bwMode="auto">
              <a:xfrm>
                <a:off x="2697488" y="1604836"/>
                <a:ext cx="1402977" cy="1931634"/>
              </a:xfrm>
              <a:custGeom>
                <a:avLst/>
                <a:gdLst/>
                <a:ahLst/>
                <a:cxnLst/>
                <a:rect l="l" t="t" r="r" b="b"/>
                <a:pathLst>
                  <a:path w="13601" h="18726" fill="norm" stroke="1" extrusionOk="0">
                    <a:moveTo>
                      <a:pt x="2184" y="18725"/>
                    </a:moveTo>
                    <a:lnTo>
                      <a:pt x="2188" y="18725"/>
                    </a:lnTo>
                    <a:lnTo>
                      <a:pt x="4473" y="17984"/>
                    </a:lnTo>
                    <a:cubicBezTo>
                      <a:pt x="4765" y="17887"/>
                      <a:pt x="4846" y="17506"/>
                      <a:pt x="4611" y="17311"/>
                    </a:cubicBezTo>
                    <a:lnTo>
                      <a:pt x="4611" y="17311"/>
                    </a:lnTo>
                    <a:cubicBezTo>
                      <a:pt x="4307" y="17056"/>
                      <a:pt x="4096" y="16683"/>
                      <a:pt x="4060" y="16246"/>
                    </a:cubicBezTo>
                    <a:lnTo>
                      <a:pt x="4060" y="16246"/>
                    </a:lnTo>
                    <a:cubicBezTo>
                      <a:pt x="4003" y="15545"/>
                      <a:pt x="4445" y="14877"/>
                      <a:pt x="5109" y="14658"/>
                    </a:cubicBezTo>
                    <a:lnTo>
                      <a:pt x="5109" y="14658"/>
                    </a:lnTo>
                    <a:cubicBezTo>
                      <a:pt x="6000" y="14362"/>
                      <a:pt x="6924" y="14909"/>
                      <a:pt x="7114" y="15804"/>
                    </a:cubicBezTo>
                    <a:lnTo>
                      <a:pt x="7114" y="15804"/>
                    </a:lnTo>
                    <a:cubicBezTo>
                      <a:pt x="7167" y="16039"/>
                      <a:pt x="7159" y="16274"/>
                      <a:pt x="7106" y="16493"/>
                    </a:cubicBezTo>
                    <a:lnTo>
                      <a:pt x="7106" y="16493"/>
                    </a:lnTo>
                    <a:cubicBezTo>
                      <a:pt x="7029" y="16793"/>
                      <a:pt x="7317" y="17060"/>
                      <a:pt x="7608" y="16963"/>
                    </a:cubicBezTo>
                    <a:lnTo>
                      <a:pt x="7608" y="16963"/>
                    </a:lnTo>
                    <a:lnTo>
                      <a:pt x="9752" y="16266"/>
                    </a:lnTo>
                    <a:cubicBezTo>
                      <a:pt x="8609" y="12742"/>
                      <a:pt x="9792" y="8727"/>
                      <a:pt x="12948" y="6434"/>
                    </a:cubicBezTo>
                    <a:lnTo>
                      <a:pt x="12948" y="6434"/>
                    </a:lnTo>
                    <a:lnTo>
                      <a:pt x="11623" y="4615"/>
                    </a:lnTo>
                    <a:cubicBezTo>
                      <a:pt x="11441" y="4364"/>
                      <a:pt x="11603" y="4007"/>
                      <a:pt x="11915" y="3987"/>
                    </a:cubicBezTo>
                    <a:lnTo>
                      <a:pt x="11915" y="3987"/>
                    </a:lnTo>
                    <a:cubicBezTo>
                      <a:pt x="12138" y="3971"/>
                      <a:pt x="12365" y="3906"/>
                      <a:pt x="12575" y="3785"/>
                    </a:cubicBezTo>
                    <a:lnTo>
                      <a:pt x="12575" y="3785"/>
                    </a:lnTo>
                    <a:cubicBezTo>
                      <a:pt x="13365" y="3327"/>
                      <a:pt x="13600" y="2282"/>
                      <a:pt x="13041" y="1524"/>
                    </a:cubicBezTo>
                    <a:lnTo>
                      <a:pt x="13041" y="1524"/>
                    </a:lnTo>
                    <a:cubicBezTo>
                      <a:pt x="12628" y="957"/>
                      <a:pt x="11858" y="742"/>
                      <a:pt x="11210" y="1014"/>
                    </a:cubicBezTo>
                    <a:lnTo>
                      <a:pt x="11210" y="1014"/>
                    </a:lnTo>
                    <a:cubicBezTo>
                      <a:pt x="10801" y="1188"/>
                      <a:pt x="10513" y="1500"/>
                      <a:pt x="10367" y="1869"/>
                    </a:cubicBezTo>
                    <a:lnTo>
                      <a:pt x="10367" y="1869"/>
                    </a:lnTo>
                    <a:cubicBezTo>
                      <a:pt x="10250" y="2152"/>
                      <a:pt x="9865" y="2193"/>
                      <a:pt x="9683" y="1941"/>
                    </a:cubicBezTo>
                    <a:lnTo>
                      <a:pt x="9683" y="1941"/>
                    </a:lnTo>
                    <a:lnTo>
                      <a:pt x="8273" y="1"/>
                    </a:lnTo>
                    <a:cubicBezTo>
                      <a:pt x="2249" y="4376"/>
                      <a:pt x="0" y="12012"/>
                      <a:pt x="2184" y="18725"/>
                    </a:cubicBezTo>
                  </a:path>
                </a:pathLst>
              </a:custGeom>
              <a:noFill/>
              <a:ln w="57150" cap="flat" cmpd="sng">
                <a:solidFill>
                  <a:srgbClr val="FFD040"/>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solidFill>
                    <a:schemeClr val="bg2"/>
                  </a:solidFill>
                </a:endParaRPr>
              </a:p>
            </p:txBody>
          </p:sp>
          <p:sp>
            <p:nvSpPr>
              <p:cNvPr id="11" name="Google Shape;80;p16"/>
              <p:cNvSpPr/>
              <p:nvPr/>
            </p:nvSpPr>
            <p:spPr bwMode="auto">
              <a:xfrm>
                <a:off x="4259964" y="3282762"/>
                <a:ext cx="1949582" cy="1447230"/>
              </a:xfrm>
              <a:custGeom>
                <a:avLst/>
                <a:gdLst/>
                <a:ahLst/>
                <a:cxnLst/>
                <a:rect l="l" t="t" r="r" b="b"/>
                <a:pathLst>
                  <a:path w="18900" h="14030" fill="norm" stroke="1" extrusionOk="0">
                    <a:moveTo>
                      <a:pt x="2970" y="6077"/>
                    </a:moveTo>
                    <a:lnTo>
                      <a:pt x="2970" y="8329"/>
                    </a:lnTo>
                    <a:cubicBezTo>
                      <a:pt x="2970" y="8637"/>
                      <a:pt x="2630" y="8827"/>
                      <a:pt x="2366" y="8665"/>
                    </a:cubicBezTo>
                    <a:lnTo>
                      <a:pt x="2366" y="8665"/>
                    </a:lnTo>
                    <a:cubicBezTo>
                      <a:pt x="2172" y="8544"/>
                      <a:pt x="1953" y="8467"/>
                      <a:pt x="1710" y="8443"/>
                    </a:cubicBezTo>
                    <a:lnTo>
                      <a:pt x="1710" y="8443"/>
                    </a:lnTo>
                    <a:cubicBezTo>
                      <a:pt x="807" y="8345"/>
                      <a:pt x="1" y="9054"/>
                      <a:pt x="5" y="9994"/>
                    </a:cubicBezTo>
                    <a:lnTo>
                      <a:pt x="5" y="9994"/>
                    </a:lnTo>
                    <a:cubicBezTo>
                      <a:pt x="9" y="10699"/>
                      <a:pt x="503" y="11323"/>
                      <a:pt x="1188" y="11485"/>
                    </a:cubicBezTo>
                    <a:lnTo>
                      <a:pt x="1188" y="11485"/>
                    </a:lnTo>
                    <a:cubicBezTo>
                      <a:pt x="1617" y="11582"/>
                      <a:pt x="2038" y="11501"/>
                      <a:pt x="2371" y="11291"/>
                    </a:cubicBezTo>
                    <a:lnTo>
                      <a:pt x="2371" y="11291"/>
                    </a:lnTo>
                    <a:cubicBezTo>
                      <a:pt x="2630" y="11129"/>
                      <a:pt x="2970" y="11323"/>
                      <a:pt x="2970" y="11631"/>
                    </a:cubicBezTo>
                    <a:lnTo>
                      <a:pt x="2970" y="11631"/>
                    </a:lnTo>
                    <a:lnTo>
                      <a:pt x="2970" y="14029"/>
                    </a:lnTo>
                    <a:cubicBezTo>
                      <a:pt x="10412" y="14029"/>
                      <a:pt x="16720" y="9176"/>
                      <a:pt x="18899" y="2459"/>
                    </a:cubicBezTo>
                    <a:lnTo>
                      <a:pt x="18899" y="2459"/>
                    </a:lnTo>
                    <a:lnTo>
                      <a:pt x="18895" y="2459"/>
                    </a:lnTo>
                    <a:lnTo>
                      <a:pt x="16614" y="1718"/>
                    </a:lnTo>
                    <a:cubicBezTo>
                      <a:pt x="16323" y="1621"/>
                      <a:pt x="16031" y="1884"/>
                      <a:pt x="16104" y="2180"/>
                    </a:cubicBezTo>
                    <a:lnTo>
                      <a:pt x="16104" y="2180"/>
                    </a:lnTo>
                    <a:cubicBezTo>
                      <a:pt x="16201" y="2564"/>
                      <a:pt x="16152" y="2986"/>
                      <a:pt x="15926" y="3363"/>
                    </a:cubicBezTo>
                    <a:lnTo>
                      <a:pt x="15926" y="3363"/>
                    </a:lnTo>
                    <a:cubicBezTo>
                      <a:pt x="15561" y="3966"/>
                      <a:pt x="14812" y="4246"/>
                      <a:pt x="14139" y="4031"/>
                    </a:cubicBezTo>
                    <a:lnTo>
                      <a:pt x="14139" y="4031"/>
                    </a:lnTo>
                    <a:cubicBezTo>
                      <a:pt x="13248" y="3747"/>
                      <a:pt x="12822" y="2759"/>
                      <a:pt x="13191" y="1924"/>
                    </a:cubicBezTo>
                    <a:lnTo>
                      <a:pt x="13191" y="1924"/>
                    </a:lnTo>
                    <a:cubicBezTo>
                      <a:pt x="13288" y="1706"/>
                      <a:pt x="13434" y="1519"/>
                      <a:pt x="13604" y="1373"/>
                    </a:cubicBezTo>
                    <a:lnTo>
                      <a:pt x="13604" y="1373"/>
                    </a:lnTo>
                    <a:cubicBezTo>
                      <a:pt x="13843" y="1175"/>
                      <a:pt x="13770" y="794"/>
                      <a:pt x="13475" y="697"/>
                    </a:cubicBezTo>
                    <a:lnTo>
                      <a:pt x="13475" y="697"/>
                    </a:lnTo>
                    <a:lnTo>
                      <a:pt x="11332" y="0"/>
                    </a:lnTo>
                    <a:cubicBezTo>
                      <a:pt x="10185" y="3525"/>
                      <a:pt x="6867" y="6077"/>
                      <a:pt x="2970" y="6077"/>
                    </a:cubicBezTo>
                  </a:path>
                </a:pathLst>
              </a:custGeom>
              <a:noFill/>
              <a:ln w="57150" cap="flat" cmpd="sng">
                <a:solidFill>
                  <a:srgbClr val="F07167"/>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solidFill>
                    <a:schemeClr val="bg2"/>
                  </a:solidFill>
                </a:endParaRPr>
              </a:p>
            </p:txBody>
          </p:sp>
          <p:sp>
            <p:nvSpPr>
              <p:cNvPr id="12" name="Google Shape;81;p16"/>
              <p:cNvSpPr txBox="1"/>
              <p:nvPr/>
            </p:nvSpPr>
            <p:spPr bwMode="auto">
              <a:xfrm>
                <a:off x="3759038" y="1696875"/>
                <a:ext cx="317400" cy="3201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Clr>
                    <a:srgbClr val="000000"/>
                  </a:buClr>
                  <a:buSzPts val="1100"/>
                  <a:buFont typeface="Arial"/>
                  <a:buNone/>
                  <a:defRPr/>
                </a:pPr>
                <a:r>
                  <a:rPr lang="en" sz="2000" b="1">
                    <a:solidFill>
                      <a:schemeClr val="bg2"/>
                    </a:solidFill>
                    <a:latin typeface="Fira Sans Extra Condensed"/>
                    <a:ea typeface="Fira Sans Extra Condensed"/>
                    <a:cs typeface="Fira Sans Extra Condensed"/>
                  </a:rPr>
                  <a:t>5</a:t>
                </a:r>
                <a:endParaRPr sz="2000" b="1">
                  <a:solidFill>
                    <a:schemeClr val="bg2"/>
                  </a:solidFill>
                  <a:latin typeface="Fira Sans Extra Condensed"/>
                  <a:ea typeface="Fira Sans Extra Condensed"/>
                  <a:cs typeface="Fira Sans Extra Condensed"/>
                </a:endParaRPr>
              </a:p>
            </p:txBody>
          </p:sp>
          <p:sp>
            <p:nvSpPr>
              <p:cNvPr id="13" name="Google Shape;82;p16"/>
              <p:cNvSpPr txBox="1"/>
              <p:nvPr/>
            </p:nvSpPr>
            <p:spPr bwMode="auto">
              <a:xfrm>
                <a:off x="5296700" y="1868325"/>
                <a:ext cx="317400" cy="3201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Clr>
                    <a:srgbClr val="000000"/>
                  </a:buClr>
                  <a:buSzPts val="1100"/>
                  <a:buFont typeface="Arial"/>
                  <a:buNone/>
                  <a:defRPr/>
                </a:pPr>
                <a:r>
                  <a:rPr lang="en" sz="2000" b="1">
                    <a:solidFill>
                      <a:schemeClr val="bg2"/>
                    </a:solidFill>
                    <a:latin typeface="Fira Sans Extra Condensed"/>
                    <a:ea typeface="Fira Sans Extra Condensed"/>
                    <a:cs typeface="Fira Sans Extra Condensed"/>
                  </a:rPr>
                  <a:t>1</a:t>
                </a:r>
                <a:endParaRPr sz="2000" b="1">
                  <a:solidFill>
                    <a:schemeClr val="bg2"/>
                  </a:solidFill>
                  <a:latin typeface="Fira Sans Extra Condensed"/>
                  <a:ea typeface="Fira Sans Extra Condensed"/>
                  <a:cs typeface="Fira Sans Extra Condensed"/>
                </a:endParaRPr>
              </a:p>
            </p:txBody>
          </p:sp>
          <p:sp>
            <p:nvSpPr>
              <p:cNvPr id="14" name="Google Shape;83;p16"/>
              <p:cNvSpPr txBox="1"/>
              <p:nvPr/>
            </p:nvSpPr>
            <p:spPr bwMode="auto">
              <a:xfrm>
                <a:off x="5607400" y="3386975"/>
                <a:ext cx="317400" cy="3201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Clr>
                    <a:srgbClr val="000000"/>
                  </a:buClr>
                  <a:buSzPts val="1100"/>
                  <a:buFont typeface="Arial"/>
                  <a:buNone/>
                  <a:defRPr/>
                </a:pPr>
                <a:r>
                  <a:rPr lang="en" sz="2000" b="1">
                    <a:solidFill>
                      <a:schemeClr val="bg2"/>
                    </a:solidFill>
                    <a:latin typeface="Fira Sans Extra Condensed"/>
                    <a:ea typeface="Fira Sans Extra Condensed"/>
                    <a:cs typeface="Fira Sans Extra Condensed"/>
                  </a:rPr>
                  <a:t>2</a:t>
                </a:r>
                <a:endParaRPr sz="2000" b="1">
                  <a:solidFill>
                    <a:schemeClr val="bg2"/>
                  </a:solidFill>
                  <a:latin typeface="Fira Sans Extra Condensed"/>
                  <a:ea typeface="Fira Sans Extra Condensed"/>
                  <a:cs typeface="Fira Sans Extra Condensed"/>
                </a:endParaRPr>
              </a:p>
            </p:txBody>
          </p:sp>
          <p:sp>
            <p:nvSpPr>
              <p:cNvPr id="15" name="Google Shape;84;p16"/>
              <p:cNvSpPr txBox="1"/>
              <p:nvPr/>
            </p:nvSpPr>
            <p:spPr bwMode="auto">
              <a:xfrm>
                <a:off x="4259950" y="4152100"/>
                <a:ext cx="317400" cy="3201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Clr>
                    <a:srgbClr val="000000"/>
                  </a:buClr>
                  <a:buSzPts val="1100"/>
                  <a:buFont typeface="Arial"/>
                  <a:buNone/>
                  <a:defRPr/>
                </a:pPr>
                <a:r>
                  <a:rPr lang="en" sz="2000" b="1">
                    <a:solidFill>
                      <a:schemeClr val="bg2"/>
                    </a:solidFill>
                    <a:latin typeface="Fira Sans Extra Condensed"/>
                    <a:ea typeface="Fira Sans Extra Condensed"/>
                    <a:cs typeface="Fira Sans Extra Condensed"/>
                  </a:rPr>
                  <a:t>3</a:t>
                </a:r>
                <a:endParaRPr sz="2000" b="1">
                  <a:solidFill>
                    <a:schemeClr val="bg2"/>
                  </a:solidFill>
                  <a:latin typeface="Fira Sans Extra Condensed"/>
                  <a:ea typeface="Fira Sans Extra Condensed"/>
                  <a:cs typeface="Fira Sans Extra Condensed"/>
                </a:endParaRPr>
              </a:p>
            </p:txBody>
          </p:sp>
          <p:sp>
            <p:nvSpPr>
              <p:cNvPr id="16" name="Google Shape;85;p16"/>
              <p:cNvSpPr txBox="1"/>
              <p:nvPr/>
            </p:nvSpPr>
            <p:spPr bwMode="auto">
              <a:xfrm>
                <a:off x="3113375" y="3108425"/>
                <a:ext cx="317400" cy="3201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Clr>
                    <a:srgbClr val="000000"/>
                  </a:buClr>
                  <a:buSzPts val="1100"/>
                  <a:buFont typeface="Arial"/>
                  <a:buNone/>
                  <a:defRPr/>
                </a:pPr>
                <a:r>
                  <a:rPr lang="en" sz="2000" b="1">
                    <a:solidFill>
                      <a:schemeClr val="bg2"/>
                    </a:solidFill>
                    <a:latin typeface="Fira Sans Extra Condensed"/>
                    <a:ea typeface="Fira Sans Extra Condensed"/>
                    <a:cs typeface="Fira Sans Extra Condensed"/>
                  </a:rPr>
                  <a:t>4</a:t>
                </a:r>
                <a:endParaRPr sz="2000" b="1">
                  <a:solidFill>
                    <a:schemeClr val="bg2"/>
                  </a:solidFill>
                  <a:latin typeface="Fira Sans Extra Condensed"/>
                  <a:ea typeface="Fira Sans Extra Condensed"/>
                  <a:cs typeface="Fira Sans Extra Condensed"/>
                </a:endParaRPr>
              </a:p>
            </p:txBody>
          </p:sp>
        </p:grpSp>
        <p:sp>
          <p:nvSpPr>
            <p:cNvPr id="22" name="TextBox 21"/>
            <p:cNvSpPr txBox="1"/>
            <p:nvPr/>
          </p:nvSpPr>
          <p:spPr bwMode="auto">
            <a:xfrm>
              <a:off x="4165001" y="1043945"/>
              <a:ext cx="1066494" cy="400110"/>
            </a:xfrm>
            <a:prstGeom prst="rect">
              <a:avLst/>
            </a:prstGeom>
            <a:noFill/>
          </p:spPr>
          <p:txBody>
            <a:bodyPr wrap="square">
              <a:spAutoFit/>
            </a:bodyPr>
            <a:lstStyle/>
            <a:p>
              <a:pPr algn="ctr">
                <a:defRPr/>
              </a:pPr>
              <a:r>
                <a:rPr lang="en-US" sz="2000">
                  <a:solidFill>
                    <a:schemeClr val="bg2"/>
                  </a:solidFill>
                  <a:latin typeface="udemy sans"/>
                </a:rPr>
                <a:t>C</a:t>
              </a:r>
              <a:r>
                <a:rPr lang="en-US" sz="2000" b="0" i="0">
                  <a:solidFill>
                    <a:schemeClr val="bg2"/>
                  </a:solidFill>
                  <a:latin typeface="udemy sans"/>
                </a:rPr>
                <a:t>ourage</a:t>
              </a:r>
              <a:endParaRPr lang="en-US" sz="2000">
                <a:solidFill>
                  <a:schemeClr val="bg2"/>
                </a:solidFill>
              </a:endParaRPr>
            </a:p>
          </p:txBody>
        </p:sp>
        <p:sp>
          <p:nvSpPr>
            <p:cNvPr id="23" name="TextBox 22"/>
            <p:cNvSpPr txBox="1"/>
            <p:nvPr/>
          </p:nvSpPr>
          <p:spPr bwMode="auto">
            <a:xfrm rot="4197275">
              <a:off x="5275490" y="2115190"/>
              <a:ext cx="1141266" cy="400110"/>
            </a:xfrm>
            <a:prstGeom prst="rect">
              <a:avLst/>
            </a:prstGeom>
            <a:noFill/>
          </p:spPr>
          <p:txBody>
            <a:bodyPr wrap="square">
              <a:spAutoFit/>
            </a:bodyPr>
            <a:lstStyle/>
            <a:p>
              <a:pPr algn="ctr">
                <a:defRPr/>
              </a:pPr>
              <a:r>
                <a:rPr lang="en-US" sz="2000">
                  <a:solidFill>
                    <a:schemeClr val="bg2"/>
                  </a:solidFill>
                  <a:latin typeface="udemy sans"/>
                </a:rPr>
                <a:t>Focus</a:t>
              </a:r>
              <a:endParaRPr lang="en-US" sz="2000">
                <a:solidFill>
                  <a:schemeClr val="bg2"/>
                </a:solidFill>
              </a:endParaRPr>
            </a:p>
          </p:txBody>
        </p:sp>
        <p:sp>
          <p:nvSpPr>
            <p:cNvPr id="435" name="TextBox 434"/>
            <p:cNvSpPr txBox="1"/>
            <p:nvPr/>
          </p:nvSpPr>
          <p:spPr bwMode="auto">
            <a:xfrm rot="19480762">
              <a:off x="4155362" y="3521227"/>
              <a:ext cx="2094595" cy="400110"/>
            </a:xfrm>
            <a:prstGeom prst="rect">
              <a:avLst/>
            </a:prstGeom>
            <a:noFill/>
          </p:spPr>
          <p:txBody>
            <a:bodyPr wrap="square">
              <a:spAutoFit/>
            </a:bodyPr>
            <a:lstStyle/>
            <a:p>
              <a:pPr algn="ctr">
                <a:defRPr/>
              </a:pPr>
              <a:r>
                <a:rPr lang="en-US" sz="2000">
                  <a:solidFill>
                    <a:schemeClr val="bg2"/>
                  </a:solidFill>
                  <a:latin typeface="udemy sans"/>
                </a:rPr>
                <a:t>Commitment</a:t>
              </a:r>
              <a:endParaRPr lang="en-US" sz="2000">
                <a:solidFill>
                  <a:schemeClr val="bg2"/>
                </a:solidFill>
              </a:endParaRPr>
            </a:p>
          </p:txBody>
        </p:sp>
        <p:sp>
          <p:nvSpPr>
            <p:cNvPr id="436" name="TextBox 435"/>
            <p:cNvSpPr txBox="1"/>
            <p:nvPr/>
          </p:nvSpPr>
          <p:spPr bwMode="auto">
            <a:xfrm rot="2676898">
              <a:off x="3189028" y="3353007"/>
              <a:ext cx="1096714" cy="400110"/>
            </a:xfrm>
            <a:prstGeom prst="rect">
              <a:avLst/>
            </a:prstGeom>
            <a:noFill/>
          </p:spPr>
          <p:txBody>
            <a:bodyPr wrap="square">
              <a:spAutoFit/>
            </a:bodyPr>
            <a:lstStyle/>
            <a:p>
              <a:pPr algn="ctr">
                <a:defRPr/>
              </a:pPr>
              <a:r>
                <a:rPr lang="en-US" sz="2000">
                  <a:solidFill>
                    <a:schemeClr val="bg2"/>
                  </a:solidFill>
                  <a:latin typeface="udemy sans"/>
                </a:rPr>
                <a:t>Respect</a:t>
              </a:r>
              <a:endParaRPr lang="en-US" sz="2000">
                <a:solidFill>
                  <a:schemeClr val="bg2"/>
                </a:solidFill>
              </a:endParaRPr>
            </a:p>
          </p:txBody>
        </p:sp>
        <p:sp>
          <p:nvSpPr>
            <p:cNvPr id="437" name="TextBox 436"/>
            <p:cNvSpPr txBox="1"/>
            <p:nvPr/>
          </p:nvSpPr>
          <p:spPr bwMode="auto">
            <a:xfrm rot="17348154">
              <a:off x="2701871" y="1876407"/>
              <a:ext cx="1210477" cy="400110"/>
            </a:xfrm>
            <a:prstGeom prst="rect">
              <a:avLst/>
            </a:prstGeom>
            <a:noFill/>
          </p:spPr>
          <p:txBody>
            <a:bodyPr wrap="square">
              <a:spAutoFit/>
            </a:bodyPr>
            <a:lstStyle/>
            <a:p>
              <a:pPr algn="ctr">
                <a:defRPr/>
              </a:pPr>
              <a:r>
                <a:rPr lang="en-US" sz="2000">
                  <a:solidFill>
                    <a:schemeClr val="bg2"/>
                  </a:solidFill>
                  <a:latin typeface="udemy sans"/>
                </a:rPr>
                <a:t>Openness</a:t>
              </a:r>
              <a:endParaRPr lang="en-US" sz="2000">
                <a:solidFill>
                  <a:schemeClr val="bg2"/>
                </a:solidFill>
              </a:endParaRPr>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611086" y="248926"/>
            <a:ext cx="5921828" cy="436161"/>
          </a:xfrm>
        </p:spPr>
        <p:txBody>
          <a:bodyPr/>
          <a:lstStyle/>
          <a:p>
            <a:pPr>
              <a:defRPr/>
            </a:pPr>
            <a:r>
              <a:rPr lang="en-US">
                <a:solidFill>
                  <a:schemeClr val="accent2">
                    <a:lumMod val="75000"/>
                  </a:schemeClr>
                </a:solidFill>
              </a:rPr>
              <a:t>What is Scrum?</a:t>
            </a:r>
            <a:endParaRPr/>
          </a:p>
        </p:txBody>
      </p:sp>
      <p:pic>
        <p:nvPicPr>
          <p:cNvPr id="5" name="Picture 4"/>
          <p:cNvPicPr>
            <a:picLocks noChangeAspect="1"/>
          </p:cNvPicPr>
          <p:nvPr/>
        </p:nvPicPr>
        <p:blipFill>
          <a:blip r:embed="rId2"/>
          <a:srcRect l="20947" t="0" r="17718" b="0"/>
          <a:stretch/>
        </p:blipFill>
        <p:spPr bwMode="auto">
          <a:xfrm>
            <a:off x="5167083" y="743332"/>
            <a:ext cx="2206173" cy="3787468"/>
          </a:xfrm>
          <a:prstGeom prst="rect">
            <a:avLst/>
          </a:prstGeom>
        </p:spPr>
      </p:pic>
      <p:sp>
        <p:nvSpPr>
          <p:cNvPr id="7" name="TextBox 6"/>
          <p:cNvSpPr txBox="1"/>
          <p:nvPr/>
        </p:nvSpPr>
        <p:spPr bwMode="auto">
          <a:xfrm>
            <a:off x="696686" y="1302305"/>
            <a:ext cx="4020458" cy="1631216"/>
          </a:xfrm>
          <a:prstGeom prst="rect">
            <a:avLst/>
          </a:prstGeom>
          <a:noFill/>
          <a:ln>
            <a:solidFill>
              <a:srgbClr val="23A7AE"/>
            </a:solidFill>
            <a:prstDash val="dash"/>
          </a:ln>
        </p:spPr>
        <p:txBody>
          <a:bodyPr wrap="square">
            <a:spAutoFit/>
          </a:bodyPr>
          <a:lstStyle/>
          <a:p>
            <a:pPr algn="just">
              <a:defRPr/>
            </a:pPr>
            <a:r>
              <a:rPr lang="en-US" sz="2000" b="0" i="0">
                <a:solidFill>
                  <a:srgbClr val="1C1D1F"/>
                </a:solidFill>
                <a:latin typeface="Times New Roman"/>
                <a:cs typeface="Times New Roman"/>
              </a:rPr>
              <a:t>Scrum is a lightweight </a:t>
            </a:r>
            <a:r>
              <a:rPr lang="en-US" sz="2000" b="1" i="0">
                <a:solidFill>
                  <a:srgbClr val="4BA1C9"/>
                </a:solidFill>
                <a:latin typeface="Times New Roman"/>
                <a:cs typeface="Times New Roman"/>
              </a:rPr>
              <a:t>framework</a:t>
            </a:r>
            <a:r>
              <a:rPr lang="en-US" sz="2000" b="0" i="0">
                <a:solidFill>
                  <a:srgbClr val="1C1D1F"/>
                </a:solidFill>
                <a:latin typeface="Times New Roman"/>
                <a:cs typeface="Times New Roman"/>
              </a:rPr>
              <a:t> that helps people, teams, and organizations generate </a:t>
            </a:r>
            <a:r>
              <a:rPr lang="en-US" sz="2000" b="1" i="0">
                <a:solidFill>
                  <a:schemeClr val="accent2">
                    <a:lumMod val="75000"/>
                  </a:schemeClr>
                </a:solidFill>
                <a:latin typeface="Times New Roman"/>
                <a:cs typeface="Times New Roman"/>
              </a:rPr>
              <a:t>value</a:t>
            </a:r>
            <a:r>
              <a:rPr lang="en-US" sz="2000" b="0" i="0">
                <a:solidFill>
                  <a:srgbClr val="1C1D1F"/>
                </a:solidFill>
                <a:latin typeface="Times New Roman"/>
                <a:cs typeface="Times New Roman"/>
              </a:rPr>
              <a:t> through adaptive solutions for </a:t>
            </a:r>
            <a:r>
              <a:rPr lang="en-US" sz="2000" b="1" i="0">
                <a:solidFill>
                  <a:schemeClr val="accent2">
                    <a:lumMod val="75000"/>
                  </a:schemeClr>
                </a:solidFill>
                <a:latin typeface="Times New Roman"/>
                <a:cs typeface="Times New Roman"/>
              </a:rPr>
              <a:t>complex problems</a:t>
            </a:r>
            <a:r>
              <a:rPr lang="en-US" sz="2000" b="0" i="0">
                <a:solidFill>
                  <a:srgbClr val="1C1D1F"/>
                </a:solidFill>
                <a:latin typeface="Times New Roman"/>
                <a:cs typeface="Times New Roman"/>
              </a:rPr>
              <a: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4" name="Picture 3"/>
          <p:cNvPicPr>
            <a:picLocks noChangeAspect="1"/>
          </p:cNvPicPr>
          <p:nvPr/>
        </p:nvPicPr>
        <p:blipFill>
          <a:blip r:embed="rId2"/>
          <a:srcRect l="0" t="0" r="5677" b="0"/>
          <a:stretch/>
        </p:blipFill>
        <p:spPr bwMode="auto">
          <a:xfrm>
            <a:off x="4492902" y="940928"/>
            <a:ext cx="3845556" cy="3261643"/>
          </a:xfrm>
          <a:prstGeom prst="rect">
            <a:avLst/>
          </a:prstGeom>
        </p:spPr>
      </p:pic>
      <p:sp>
        <p:nvSpPr>
          <p:cNvPr id="2" name="Title 1"/>
          <p:cNvSpPr>
            <a:spLocks noGrp="1"/>
          </p:cNvSpPr>
          <p:nvPr>
            <p:ph type="title"/>
          </p:nvPr>
        </p:nvSpPr>
        <p:spPr bwMode="auto">
          <a:xfrm>
            <a:off x="1611086" y="248926"/>
            <a:ext cx="5921828" cy="436161"/>
          </a:xfrm>
        </p:spPr>
        <p:txBody>
          <a:bodyPr/>
          <a:lstStyle/>
          <a:p>
            <a:pPr>
              <a:defRPr/>
            </a:pPr>
            <a:r>
              <a:rPr lang="en-US">
                <a:solidFill>
                  <a:schemeClr val="accent2">
                    <a:lumMod val="75000"/>
                  </a:schemeClr>
                </a:solidFill>
              </a:rPr>
              <a:t>Overview of the SCRUM framework</a:t>
            </a:r>
            <a:endParaRPr/>
          </a:p>
        </p:txBody>
      </p:sp>
      <p:sp>
        <p:nvSpPr>
          <p:cNvPr id="7" name="TextBox 6"/>
          <p:cNvSpPr txBox="1"/>
          <p:nvPr/>
        </p:nvSpPr>
        <p:spPr bwMode="auto">
          <a:xfrm>
            <a:off x="674915" y="1556086"/>
            <a:ext cx="4303486" cy="2031325"/>
          </a:xfrm>
          <a:prstGeom prst="rect">
            <a:avLst/>
          </a:prstGeom>
          <a:noFill/>
        </p:spPr>
        <p:txBody>
          <a:bodyPr wrap="square">
            <a:spAutoFit/>
          </a:bodyPr>
          <a:lstStyle/>
          <a:p>
            <a:pPr algn="just">
              <a:defRPr/>
            </a:pPr>
            <a:r>
              <a:rPr lang="en-US" sz="1800" b="0" i="0">
                <a:solidFill>
                  <a:srgbClr val="1C1D1F"/>
                </a:solidFill>
                <a:latin typeface="Times New Roman"/>
                <a:cs typeface="Times New Roman"/>
              </a:rPr>
              <a:t>Nowadays, with constantly changing market condition, and technology improvements, giving a high level of uncertainty. </a:t>
            </a:r>
            <a:endParaRPr/>
          </a:p>
          <a:p>
            <a:pPr algn="just">
              <a:defRPr/>
            </a:pPr>
            <a:endParaRPr lang="en-US" sz="1800">
              <a:solidFill>
                <a:srgbClr val="1C1D1F"/>
              </a:solidFill>
              <a:latin typeface="Times New Roman"/>
              <a:cs typeface="Times New Roman"/>
            </a:endParaRPr>
          </a:p>
          <a:p>
            <a:pPr algn="just">
              <a:defRPr/>
            </a:pPr>
            <a:r>
              <a:rPr lang="en-US" sz="1800">
                <a:solidFill>
                  <a:srgbClr val="1C1D1F"/>
                </a:solidFill>
                <a:latin typeface="Times New Roman"/>
                <a:cs typeface="Times New Roman"/>
              </a:rPr>
              <a:t>I</a:t>
            </a:r>
            <a:r>
              <a:rPr lang="en-US" sz="1800" b="0" i="0">
                <a:solidFill>
                  <a:srgbClr val="1C1D1F"/>
                </a:solidFill>
                <a:latin typeface="Times New Roman"/>
                <a:cs typeface="Times New Roman"/>
              </a:rPr>
              <a:t>t is impossible to predict from the beginning, how a product should be developed.</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611086" y="248926"/>
            <a:ext cx="5921828" cy="436161"/>
          </a:xfrm>
        </p:spPr>
        <p:txBody>
          <a:bodyPr/>
          <a:lstStyle/>
          <a:p>
            <a:pPr>
              <a:defRPr/>
            </a:pPr>
            <a:r>
              <a:rPr lang="en-US">
                <a:solidFill>
                  <a:schemeClr val="accent2">
                    <a:lumMod val="75000"/>
                  </a:schemeClr>
                </a:solidFill>
              </a:rPr>
              <a:t>Overview of the SCRUM framework</a:t>
            </a:r>
            <a:endParaRPr/>
          </a:p>
        </p:txBody>
      </p:sp>
      <p:grpSp>
        <p:nvGrpSpPr>
          <p:cNvPr id="12" name="Group 11"/>
          <p:cNvGrpSpPr/>
          <p:nvPr/>
        </p:nvGrpSpPr>
        <p:grpSpPr bwMode="auto">
          <a:xfrm>
            <a:off x="664340" y="1127726"/>
            <a:ext cx="3453669" cy="3243796"/>
            <a:chOff x="664340" y="1127726"/>
            <a:chExt cx="3453669" cy="3243796"/>
          </a:xfrm>
        </p:grpSpPr>
        <p:sp>
          <p:nvSpPr>
            <p:cNvPr id="7" name="TextBox 6"/>
            <p:cNvSpPr txBox="1"/>
            <p:nvPr/>
          </p:nvSpPr>
          <p:spPr bwMode="auto">
            <a:xfrm>
              <a:off x="664340" y="3048083"/>
              <a:ext cx="3453669" cy="1323439"/>
            </a:xfrm>
            <a:prstGeom prst="rect">
              <a:avLst/>
            </a:prstGeom>
            <a:noFill/>
            <a:ln w="12700">
              <a:solidFill>
                <a:srgbClr val="23A7AE"/>
              </a:solidFill>
              <a:prstDash val="dash"/>
            </a:ln>
          </p:spPr>
          <p:txBody>
            <a:bodyPr wrap="square">
              <a:spAutoFit/>
            </a:bodyPr>
            <a:lstStyle/>
            <a:p>
              <a:pPr algn="just">
                <a:defRPr/>
              </a:pPr>
              <a:r>
                <a:rPr lang="en-US" sz="1600" b="0" i="0">
                  <a:solidFill>
                    <a:srgbClr val="1C1D1F"/>
                  </a:solidFill>
                  <a:latin typeface="Times New Roman"/>
                  <a:cs typeface="Times New Roman"/>
                </a:rPr>
                <a:t>Spending six months to create a detailed plan with requirements and following that plan for another one or two years until the full product is ready to be released does not work anymore.</a:t>
              </a:r>
              <a:endParaRPr/>
            </a:p>
          </p:txBody>
        </p:sp>
        <p:pic>
          <p:nvPicPr>
            <p:cNvPr id="5" name="Picture 4"/>
            <p:cNvPicPr>
              <a:picLocks noChangeAspect="1"/>
            </p:cNvPicPr>
            <p:nvPr/>
          </p:nvPicPr>
          <p:blipFill>
            <a:blip r:embed="rId2"/>
            <a:srcRect l="4184" t="0" r="0" b="0"/>
            <a:stretch/>
          </p:blipFill>
          <p:spPr bwMode="auto">
            <a:xfrm>
              <a:off x="840169" y="1127726"/>
              <a:ext cx="3102010" cy="1818530"/>
            </a:xfrm>
            <a:prstGeom prst="rect">
              <a:avLst/>
            </a:prstGeom>
          </p:spPr>
        </p:pic>
      </p:grpSp>
      <p:grpSp>
        <p:nvGrpSpPr>
          <p:cNvPr id="11" name="Group 10"/>
          <p:cNvGrpSpPr/>
          <p:nvPr/>
        </p:nvGrpSpPr>
        <p:grpSpPr bwMode="auto">
          <a:xfrm>
            <a:off x="4851711" y="1273921"/>
            <a:ext cx="3453669" cy="3097601"/>
            <a:chOff x="4750111" y="1331978"/>
            <a:chExt cx="3453669" cy="3097601"/>
          </a:xfrm>
        </p:grpSpPr>
        <p:pic>
          <p:nvPicPr>
            <p:cNvPr id="9" name="Picture 8"/>
            <p:cNvPicPr>
              <a:picLocks noChangeAspect="1"/>
            </p:cNvPicPr>
            <p:nvPr/>
          </p:nvPicPr>
          <p:blipFill>
            <a:blip r:embed="rId3"/>
            <a:stretch/>
          </p:blipFill>
          <p:spPr bwMode="auto">
            <a:xfrm>
              <a:off x="5025993" y="2519137"/>
              <a:ext cx="2925740" cy="1910442"/>
            </a:xfrm>
            <a:prstGeom prst="rect">
              <a:avLst/>
            </a:prstGeom>
          </p:spPr>
        </p:pic>
        <p:sp>
          <p:nvSpPr>
            <p:cNvPr id="10" name="TextBox 9"/>
            <p:cNvSpPr txBox="1"/>
            <p:nvPr/>
          </p:nvSpPr>
          <p:spPr bwMode="auto">
            <a:xfrm>
              <a:off x="4750111" y="1331978"/>
              <a:ext cx="3453669" cy="1077218"/>
            </a:xfrm>
            <a:prstGeom prst="rect">
              <a:avLst/>
            </a:prstGeom>
            <a:noFill/>
            <a:ln w="12700">
              <a:solidFill>
                <a:srgbClr val="23A7AE"/>
              </a:solidFill>
              <a:prstDash val="dash"/>
            </a:ln>
          </p:spPr>
          <p:txBody>
            <a:bodyPr wrap="square">
              <a:spAutoFit/>
            </a:bodyPr>
            <a:lstStyle/>
            <a:p>
              <a:pPr algn="just">
                <a:defRPr/>
              </a:pPr>
              <a:r>
                <a:rPr lang="en-US" sz="1600" b="0" i="0">
                  <a:solidFill>
                    <a:srgbClr val="1C1D1F"/>
                  </a:solidFill>
                  <a:latin typeface="Times New Roman"/>
                  <a:cs typeface="Times New Roman"/>
                </a:rPr>
                <a:t>So, in these conditions, working with time boxes and quick adaptation is mandatory to ensure that a product does not fail.</a:t>
              </a:r>
              <a:endParaRPr/>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611086" y="248926"/>
            <a:ext cx="5921828" cy="436161"/>
          </a:xfrm>
        </p:spPr>
        <p:txBody>
          <a:bodyPr/>
          <a:lstStyle/>
          <a:p>
            <a:pPr>
              <a:defRPr/>
            </a:pPr>
            <a:r>
              <a:rPr lang="en-US">
                <a:solidFill>
                  <a:schemeClr val="accent2">
                    <a:lumMod val="75000"/>
                  </a:schemeClr>
                </a:solidFill>
              </a:rPr>
              <a:t>Overview of the SCRUM framework</a:t>
            </a:r>
            <a:endParaRPr/>
          </a:p>
        </p:txBody>
      </p:sp>
      <p:pic>
        <p:nvPicPr>
          <p:cNvPr id="5" name="Picture 4"/>
          <p:cNvPicPr>
            <a:picLocks noChangeAspect="1"/>
          </p:cNvPicPr>
          <p:nvPr/>
        </p:nvPicPr>
        <p:blipFill>
          <a:blip r:embed="rId2"/>
          <a:stretch/>
        </p:blipFill>
        <p:spPr bwMode="auto">
          <a:xfrm>
            <a:off x="4447896" y="1191092"/>
            <a:ext cx="4093030" cy="2891942"/>
          </a:xfrm>
          <a:prstGeom prst="rect">
            <a:avLst/>
          </a:prstGeom>
        </p:spPr>
      </p:pic>
      <p:sp>
        <p:nvSpPr>
          <p:cNvPr id="7" name="TextBox 6"/>
          <p:cNvSpPr txBox="1"/>
          <p:nvPr/>
        </p:nvSpPr>
        <p:spPr bwMode="auto">
          <a:xfrm>
            <a:off x="798286" y="1353669"/>
            <a:ext cx="3388353" cy="1631216"/>
          </a:xfrm>
          <a:prstGeom prst="rect">
            <a:avLst/>
          </a:prstGeom>
          <a:noFill/>
        </p:spPr>
        <p:txBody>
          <a:bodyPr wrap="square">
            <a:spAutoFit/>
          </a:bodyPr>
          <a:lstStyle/>
          <a:p>
            <a:pPr algn="just">
              <a:defRPr/>
            </a:pPr>
            <a:r>
              <a:rPr lang="en-US" sz="2000" b="0" i="0">
                <a:solidFill>
                  <a:srgbClr val="1C1D1F"/>
                </a:solidFill>
                <a:latin typeface="Times New Roman"/>
                <a:cs typeface="Times New Roman"/>
              </a:rPr>
              <a:t>Scrum is a framework that imposes time boxes feedback loops and encourages small increments while overall trying to deal with uncertainty.</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611086" y="248926"/>
            <a:ext cx="5921828" cy="436161"/>
          </a:xfrm>
        </p:spPr>
        <p:txBody>
          <a:bodyPr/>
          <a:lstStyle/>
          <a:p>
            <a:pPr>
              <a:defRPr/>
            </a:pPr>
            <a:r>
              <a:rPr lang="en-US">
                <a:solidFill>
                  <a:schemeClr val="accent2">
                    <a:lumMod val="75000"/>
                  </a:schemeClr>
                </a:solidFill>
              </a:rPr>
              <a:t>Overview of the SCRUM framework</a:t>
            </a:r>
            <a:endParaRPr/>
          </a:p>
        </p:txBody>
      </p:sp>
      <p:sp>
        <p:nvSpPr>
          <p:cNvPr id="7" name="TextBox 6"/>
          <p:cNvSpPr txBox="1"/>
          <p:nvPr/>
        </p:nvSpPr>
        <p:spPr bwMode="auto">
          <a:xfrm>
            <a:off x="1008743" y="1121087"/>
            <a:ext cx="3821473" cy="3293209"/>
          </a:xfrm>
          <a:prstGeom prst="rect">
            <a:avLst/>
          </a:prstGeom>
          <a:noFill/>
        </p:spPr>
        <p:txBody>
          <a:bodyPr wrap="square">
            <a:spAutoFit/>
          </a:bodyPr>
          <a:lstStyle/>
          <a:p>
            <a:pPr algn="just">
              <a:defRPr/>
            </a:pPr>
            <a:r>
              <a:rPr lang="en-US" sz="1600" b="0" i="0">
                <a:solidFill>
                  <a:srgbClr val="1C1D1F"/>
                </a:solidFill>
                <a:latin typeface="Times New Roman"/>
                <a:cs typeface="Times New Roman"/>
              </a:rPr>
              <a:t>What Scrum does is a bit of all the steps required to develop a product. This may include gathering requirements and understanding what customers want, planning, design and architecture work, development, testing, documentation and to put them in a fixed-length iteration called a sprint.</a:t>
            </a:r>
            <a:endParaRPr/>
          </a:p>
          <a:p>
            <a:pPr algn="just">
              <a:defRPr/>
            </a:pPr>
            <a:endParaRPr lang="en-US" sz="1600">
              <a:solidFill>
                <a:srgbClr val="1C1D1F"/>
              </a:solidFill>
              <a:latin typeface="Times New Roman"/>
              <a:cs typeface="Times New Roman"/>
            </a:endParaRPr>
          </a:p>
          <a:p>
            <a:pPr algn="just">
              <a:defRPr/>
            </a:pPr>
            <a:r>
              <a:rPr lang="en-US" sz="1600" b="0" i="0">
                <a:solidFill>
                  <a:srgbClr val="1C1D1F"/>
                </a:solidFill>
                <a:latin typeface="Times New Roman"/>
                <a:cs typeface="Times New Roman"/>
              </a:rPr>
              <a:t>So, a sprint combines all aspects of the work required to build a product. Sprints are the heartbeat of Scrum, where ideas are turned into value.</a:t>
            </a:r>
            <a:endParaRPr/>
          </a:p>
        </p:txBody>
      </p:sp>
      <p:pic>
        <p:nvPicPr>
          <p:cNvPr id="4" name="Picture 3"/>
          <p:cNvPicPr>
            <a:picLocks noChangeAspect="1"/>
          </p:cNvPicPr>
          <p:nvPr/>
        </p:nvPicPr>
        <p:blipFill>
          <a:blip r:embed="rId2"/>
          <a:stretch/>
        </p:blipFill>
        <p:spPr bwMode="auto">
          <a:xfrm>
            <a:off x="5287417" y="1033992"/>
            <a:ext cx="3170195" cy="34674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611086" y="81286"/>
            <a:ext cx="5921828" cy="436161"/>
          </a:xfrm>
        </p:spPr>
        <p:txBody>
          <a:bodyPr/>
          <a:lstStyle/>
          <a:p>
            <a:pPr>
              <a:defRPr/>
            </a:pPr>
            <a:r>
              <a:rPr lang="en-US">
                <a:solidFill>
                  <a:schemeClr val="accent2">
                    <a:lumMod val="75000"/>
                  </a:schemeClr>
                </a:solidFill>
              </a:rPr>
              <a:t>Overview of the SCRUM framework</a:t>
            </a:r>
            <a:endParaRPr/>
          </a:p>
        </p:txBody>
      </p:sp>
      <p:pic>
        <p:nvPicPr>
          <p:cNvPr id="5" name="Picture 4" descr="A picture containing text, diagram, screenshot, person&#10;&#10;Description automatically generated"/>
          <p:cNvPicPr>
            <a:picLocks noChangeAspect="1"/>
          </p:cNvPicPr>
          <p:nvPr/>
        </p:nvPicPr>
        <p:blipFill>
          <a:blip r:embed="rId2"/>
          <a:stretch/>
        </p:blipFill>
        <p:spPr bwMode="auto">
          <a:xfrm>
            <a:off x="1728533" y="517447"/>
            <a:ext cx="5686934" cy="42291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Picture 2" descr="A close-up of a scrum framework&#10;&#10;Description automatically generated with medium confidence"/>
          <p:cNvPicPr>
            <a:picLocks noChangeAspect="1"/>
          </p:cNvPicPr>
          <p:nvPr/>
        </p:nvPicPr>
        <p:blipFill>
          <a:blip r:embed="rId2"/>
          <a:stretch/>
        </p:blipFill>
        <p:spPr bwMode="auto">
          <a:xfrm>
            <a:off x="930484" y="781957"/>
            <a:ext cx="7283032" cy="3579586"/>
          </a:xfrm>
          <a:prstGeom prst="roundRect">
            <a:avLst>
              <a:gd name="adj" fmla="val 4706"/>
            </a:avLst>
          </a:prstGeom>
          <a:ln>
            <a:noFill/>
          </a:ln>
          <a:effectLst/>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extBox 1"/>
          <p:cNvSpPr txBox="1"/>
          <p:nvPr/>
        </p:nvSpPr>
        <p:spPr bwMode="auto">
          <a:xfrm>
            <a:off x="3591603" y="79829"/>
            <a:ext cx="1960793" cy="523220"/>
          </a:xfrm>
          <a:prstGeom prst="rect">
            <a:avLst/>
          </a:prstGeom>
          <a:noFill/>
        </p:spPr>
        <p:txBody>
          <a:bodyPr wrap="none" rtlCol="0">
            <a:spAutoFit/>
          </a:bodyPr>
          <a:lstStyle/>
          <a:p>
            <a:pPr>
              <a:defRPr/>
            </a:pPr>
            <a:r>
              <a:rPr lang="en-US" sz="2800" b="1">
                <a:solidFill>
                  <a:schemeClr val="accent2">
                    <a:lumMod val="75000"/>
                  </a:schemeClr>
                </a:solidFill>
                <a:latin typeface="Open Sans Light"/>
                <a:ea typeface="Open Sans Light"/>
                <a:cs typeface="Open Sans Light"/>
              </a:rPr>
              <a:t>Case Study</a:t>
            </a:r>
            <a:endParaRPr/>
          </a:p>
        </p:txBody>
      </p:sp>
      <p:pic>
        <p:nvPicPr>
          <p:cNvPr id="5" name="Picture 4" descr="A picture containing screenshot, design&#10;&#10;Description automatically generated"/>
          <p:cNvPicPr>
            <a:picLocks noChangeAspect="1"/>
          </p:cNvPicPr>
          <p:nvPr/>
        </p:nvPicPr>
        <p:blipFill>
          <a:blip r:embed="rId2"/>
          <a:stretch/>
        </p:blipFill>
        <p:spPr bwMode="auto">
          <a:xfrm>
            <a:off x="3120572" y="1082056"/>
            <a:ext cx="6023428" cy="2979388"/>
          </a:xfrm>
          <a:prstGeom prst="rect">
            <a:avLst/>
          </a:prstGeom>
        </p:spPr>
      </p:pic>
      <p:sp>
        <p:nvSpPr>
          <p:cNvPr id="7" name="TextBox 6"/>
          <p:cNvSpPr txBox="1"/>
          <p:nvPr/>
        </p:nvSpPr>
        <p:spPr bwMode="auto">
          <a:xfrm>
            <a:off x="65314" y="1379417"/>
            <a:ext cx="2997199" cy="2246769"/>
          </a:xfrm>
          <a:prstGeom prst="rect">
            <a:avLst/>
          </a:prstGeom>
          <a:noFill/>
          <a:ln w="28575">
            <a:solidFill>
              <a:srgbClr val="987B6A"/>
            </a:solidFill>
            <a:prstDash val="lgDash"/>
          </a:ln>
        </p:spPr>
        <p:txBody>
          <a:bodyPr wrap="square">
            <a:spAutoFit/>
          </a:bodyPr>
          <a:lstStyle/>
          <a:p>
            <a:pPr algn="just">
              <a:defRPr/>
            </a:pPr>
            <a:r>
              <a:rPr lang="en-US" b="0" i="0">
                <a:solidFill>
                  <a:srgbClr val="1C1D1F"/>
                </a:solidFill>
                <a:latin typeface="udemy sans"/>
              </a:rPr>
              <a:t>Jack &amp; Mary Organic Farm has a tradition of over 50 years in the market. </a:t>
            </a:r>
            <a:endParaRPr/>
          </a:p>
          <a:p>
            <a:pPr algn="just">
              <a:defRPr/>
            </a:pPr>
            <a:endParaRPr lang="en-US">
              <a:solidFill>
                <a:srgbClr val="1C1D1F"/>
              </a:solidFill>
              <a:latin typeface="udemy sans"/>
            </a:endParaRPr>
          </a:p>
          <a:p>
            <a:pPr algn="just">
              <a:defRPr/>
            </a:pPr>
            <a:r>
              <a:rPr lang="en-US" b="0" i="0">
                <a:solidFill>
                  <a:srgbClr val="1C1D1F"/>
                </a:solidFill>
                <a:latin typeface="udemy sans"/>
              </a:rPr>
              <a:t>It specializes in the production of jams and jellies, and, as it often happens with traditional companies. </a:t>
            </a:r>
            <a:endParaRPr/>
          </a:p>
          <a:p>
            <a:pPr algn="just">
              <a:defRPr/>
            </a:pPr>
            <a:endParaRPr lang="en-US">
              <a:solidFill>
                <a:srgbClr val="1C1D1F"/>
              </a:solidFill>
              <a:latin typeface="udemy sans"/>
            </a:endParaRPr>
          </a:p>
          <a:p>
            <a:pPr algn="just">
              <a:defRPr/>
            </a:pPr>
            <a:r>
              <a:rPr lang="en-US" b="0" i="0">
                <a:solidFill>
                  <a:srgbClr val="1C1D1F"/>
                </a:solidFill>
                <a:latin typeface="udemy sans"/>
              </a:rPr>
              <a:t>They have not really managed to keep up with the latest technology changes.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4" name="Picture 3" descr="A picture containing house, drawing, sketch, illustration&#10;&#10;Description automatically generated"/>
          <p:cNvPicPr>
            <a:picLocks noChangeAspect="1"/>
          </p:cNvPicPr>
          <p:nvPr/>
        </p:nvPicPr>
        <p:blipFill>
          <a:blip r:embed="rId2"/>
          <a:stretch/>
        </p:blipFill>
        <p:spPr bwMode="auto">
          <a:xfrm>
            <a:off x="3591603" y="477156"/>
            <a:ext cx="4568752" cy="4000500"/>
          </a:xfrm>
          <a:prstGeom prst="rect">
            <a:avLst/>
          </a:prstGeom>
        </p:spPr>
      </p:pic>
      <p:sp>
        <p:nvSpPr>
          <p:cNvPr id="2" name="TextBox 1"/>
          <p:cNvSpPr txBox="1"/>
          <p:nvPr/>
        </p:nvSpPr>
        <p:spPr bwMode="auto">
          <a:xfrm>
            <a:off x="3591603" y="79829"/>
            <a:ext cx="1960793" cy="523220"/>
          </a:xfrm>
          <a:prstGeom prst="rect">
            <a:avLst/>
          </a:prstGeom>
          <a:noFill/>
        </p:spPr>
        <p:txBody>
          <a:bodyPr wrap="none" rtlCol="0">
            <a:spAutoFit/>
          </a:bodyPr>
          <a:lstStyle/>
          <a:p>
            <a:pPr>
              <a:defRPr/>
            </a:pPr>
            <a:r>
              <a:rPr lang="en-US" sz="2800" b="1">
                <a:solidFill>
                  <a:schemeClr val="accent2">
                    <a:lumMod val="75000"/>
                  </a:schemeClr>
                </a:solidFill>
                <a:latin typeface="Open Sans Light"/>
                <a:ea typeface="Open Sans Light"/>
                <a:cs typeface="Open Sans Light"/>
              </a:rPr>
              <a:t>Case Study</a:t>
            </a:r>
            <a:endParaRPr/>
          </a:p>
        </p:txBody>
      </p:sp>
      <p:sp>
        <p:nvSpPr>
          <p:cNvPr id="7" name="TextBox 6"/>
          <p:cNvSpPr txBox="1"/>
          <p:nvPr/>
        </p:nvSpPr>
        <p:spPr bwMode="auto">
          <a:xfrm>
            <a:off x="159657" y="1588971"/>
            <a:ext cx="3497260" cy="2246769"/>
          </a:xfrm>
          <a:prstGeom prst="rect">
            <a:avLst/>
          </a:prstGeom>
          <a:noFill/>
          <a:ln w="28575">
            <a:solidFill>
              <a:srgbClr val="DF4343"/>
            </a:solidFill>
            <a:prstDash val="dash"/>
          </a:ln>
        </p:spPr>
        <p:txBody>
          <a:bodyPr wrap="square">
            <a:spAutoFit/>
          </a:bodyPr>
          <a:lstStyle/>
          <a:p>
            <a:pPr algn="just">
              <a:defRPr/>
            </a:pPr>
            <a:r>
              <a:rPr lang="en-US">
                <a:solidFill>
                  <a:srgbClr val="1C1D1F"/>
                </a:solidFill>
                <a:latin typeface="udemy sans"/>
              </a:rPr>
              <a:t>T</a:t>
            </a:r>
            <a:r>
              <a:rPr lang="en-US" b="0" i="0">
                <a:solidFill>
                  <a:srgbClr val="1C1D1F"/>
                </a:solidFill>
                <a:latin typeface="udemy sans"/>
              </a:rPr>
              <a:t>hey only sell their products to wholesalers, or at a farmer's market. </a:t>
            </a:r>
            <a:endParaRPr/>
          </a:p>
          <a:p>
            <a:pPr algn="just">
              <a:defRPr/>
            </a:pPr>
            <a:endParaRPr lang="en-US">
              <a:solidFill>
                <a:srgbClr val="1C1D1F"/>
              </a:solidFill>
              <a:latin typeface="udemy sans"/>
            </a:endParaRPr>
          </a:p>
          <a:p>
            <a:pPr algn="just">
              <a:defRPr/>
            </a:pPr>
            <a:r>
              <a:rPr lang="en-US" b="0" i="0">
                <a:solidFill>
                  <a:srgbClr val="1C1D1F"/>
                </a:solidFill>
                <a:latin typeface="udemy sans"/>
              </a:rPr>
              <a:t>But their customers, time and time again, ask if they could order online. </a:t>
            </a:r>
            <a:endParaRPr/>
          </a:p>
          <a:p>
            <a:pPr algn="just">
              <a:defRPr/>
            </a:pPr>
            <a:endParaRPr lang="en-US">
              <a:solidFill>
                <a:srgbClr val="1C1D1F"/>
              </a:solidFill>
              <a:latin typeface="udemy sans"/>
            </a:endParaRPr>
          </a:p>
          <a:p>
            <a:pPr algn="just">
              <a:defRPr/>
            </a:pPr>
            <a:r>
              <a:rPr lang="en-US" b="0" i="0">
                <a:solidFill>
                  <a:srgbClr val="1C1D1F"/>
                </a:solidFill>
                <a:latin typeface="udemy sans"/>
              </a:rPr>
              <a:t>Now they have brought onboard a team of six professionals to create a new eCommerce platform for the company so that they can sell their products over the internet.</a:t>
            </a:r>
            <a:endParaRPr/>
          </a:p>
        </p:txBody>
      </p:sp>
      <p:pic>
        <p:nvPicPr>
          <p:cNvPr id="6" name="Picture 5"/>
          <p:cNvPicPr>
            <a:picLocks noChangeAspect="1"/>
          </p:cNvPicPr>
          <p:nvPr/>
        </p:nvPicPr>
        <p:blipFill>
          <a:blip r:embed="rId3"/>
          <a:stretch/>
        </p:blipFill>
        <p:spPr bwMode="auto">
          <a:xfrm>
            <a:off x="5132497" y="2712356"/>
            <a:ext cx="2826890" cy="195398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7" name="TextBox 16"/>
          <p:cNvSpPr txBox="1"/>
          <p:nvPr/>
        </p:nvSpPr>
        <p:spPr bwMode="auto">
          <a:xfrm>
            <a:off x="3370165" y="77278"/>
            <a:ext cx="2683748" cy="523220"/>
          </a:xfrm>
          <a:prstGeom prst="rect">
            <a:avLst/>
          </a:prstGeom>
          <a:noFill/>
        </p:spPr>
        <p:txBody>
          <a:bodyPr wrap="none" rtlCol="0">
            <a:spAutoFit/>
          </a:bodyPr>
          <a:lstStyle/>
          <a:p>
            <a:pPr>
              <a:defRPr/>
            </a:pPr>
            <a:r>
              <a:rPr lang="en-US" sz="2800" b="1">
                <a:solidFill>
                  <a:schemeClr val="accent1">
                    <a:lumMod val="75000"/>
                  </a:schemeClr>
                </a:solidFill>
                <a:latin typeface="Open Sans Light"/>
                <a:ea typeface="Open Sans Light"/>
                <a:cs typeface="Open Sans Light"/>
              </a:rPr>
              <a:t>Meet The Team</a:t>
            </a:r>
            <a:endParaRPr/>
          </a:p>
        </p:txBody>
      </p:sp>
      <p:pic>
        <p:nvPicPr>
          <p:cNvPr id="7" name="Picture 6"/>
          <p:cNvPicPr>
            <a:picLocks noChangeAspect="1"/>
          </p:cNvPicPr>
          <p:nvPr/>
        </p:nvPicPr>
        <p:blipFill>
          <a:blip r:embed="rId2"/>
          <a:stretch/>
        </p:blipFill>
        <p:spPr bwMode="auto">
          <a:xfrm>
            <a:off x="2277268" y="595550"/>
            <a:ext cx="5181600" cy="2769800"/>
          </a:xfrm>
          <a:prstGeom prst="rect">
            <a:avLst/>
          </a:prstGeom>
        </p:spPr>
      </p:pic>
      <p:grpSp>
        <p:nvGrpSpPr>
          <p:cNvPr id="10" name="Group 9"/>
          <p:cNvGrpSpPr/>
          <p:nvPr/>
        </p:nvGrpSpPr>
        <p:grpSpPr bwMode="auto">
          <a:xfrm>
            <a:off x="20295" y="1018022"/>
            <a:ext cx="2256973" cy="954107"/>
            <a:chOff x="2989577" y="1175983"/>
            <a:chExt cx="1865086" cy="1204270"/>
          </a:xfrm>
        </p:grpSpPr>
        <p:sp>
          <p:nvSpPr>
            <p:cNvPr id="18" name="Rectangle: Rounded Corners 17"/>
            <p:cNvSpPr/>
            <p:nvPr/>
          </p:nvSpPr>
          <p:spPr bwMode="auto">
            <a:xfrm>
              <a:off x="2989577" y="1175983"/>
              <a:ext cx="1865086" cy="1204270"/>
            </a:xfrm>
            <a:prstGeom prst="roundRect">
              <a:avLst>
                <a:gd name="adj" fmla="val 7176"/>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9" name="TextBox 18"/>
            <p:cNvSpPr txBox="1"/>
            <p:nvPr/>
          </p:nvSpPr>
          <p:spPr bwMode="auto">
            <a:xfrm>
              <a:off x="2989577" y="1210702"/>
              <a:ext cx="1865086" cy="1169551"/>
            </a:xfrm>
            <a:prstGeom prst="rect">
              <a:avLst/>
            </a:prstGeom>
            <a:noFill/>
          </p:spPr>
          <p:txBody>
            <a:bodyPr wrap="square">
              <a:spAutoFit/>
            </a:bodyPr>
            <a:lstStyle/>
            <a:p>
              <a:pPr algn="just">
                <a:defRPr/>
              </a:pPr>
              <a:r>
                <a:rPr lang="en-US" sz="1400">
                  <a:solidFill>
                    <a:schemeClr val="bg2"/>
                  </a:solidFill>
                  <a:latin typeface="Lusitana"/>
                  <a:ea typeface="+mn-ea"/>
                  <a:cs typeface="+mn-cs"/>
                </a:rPr>
                <a:t>Ali has experience with Scrum and has proposed to give Scrum a try for this project.</a:t>
              </a:r>
              <a:endParaRPr/>
            </a:p>
          </p:txBody>
        </p:sp>
      </p:grpSp>
      <p:grpSp>
        <p:nvGrpSpPr>
          <p:cNvPr id="21" name="Group 20"/>
          <p:cNvGrpSpPr/>
          <p:nvPr/>
        </p:nvGrpSpPr>
        <p:grpSpPr bwMode="auto">
          <a:xfrm>
            <a:off x="1765638" y="3688427"/>
            <a:ext cx="2946401" cy="988826"/>
            <a:chOff x="2989576" y="1175983"/>
            <a:chExt cx="2946401" cy="988826"/>
          </a:xfrm>
        </p:grpSpPr>
        <p:sp>
          <p:nvSpPr>
            <p:cNvPr id="24" name="Rectangle: Rounded Corners 23"/>
            <p:cNvSpPr/>
            <p:nvPr/>
          </p:nvSpPr>
          <p:spPr bwMode="auto">
            <a:xfrm>
              <a:off x="2989577" y="1175983"/>
              <a:ext cx="2946400" cy="988826"/>
            </a:xfrm>
            <a:prstGeom prst="roundRect">
              <a:avLst>
                <a:gd name="adj" fmla="val 8190"/>
              </a:avLst>
            </a:prstGeom>
            <a:noFill/>
            <a:ln>
              <a:solidFill>
                <a:srgbClr val="F07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5" name="TextBox 24"/>
            <p:cNvSpPr txBox="1"/>
            <p:nvPr/>
          </p:nvSpPr>
          <p:spPr bwMode="auto">
            <a:xfrm>
              <a:off x="2989576" y="1210702"/>
              <a:ext cx="2888343" cy="954107"/>
            </a:xfrm>
            <a:prstGeom prst="rect">
              <a:avLst/>
            </a:prstGeom>
            <a:noFill/>
          </p:spPr>
          <p:txBody>
            <a:bodyPr wrap="square">
              <a:spAutoFit/>
            </a:bodyPr>
            <a:lstStyle/>
            <a:p>
              <a:pPr algn="just">
                <a:defRPr/>
              </a:pPr>
              <a:r>
                <a:rPr lang="en-US" sz="1400">
                  <a:solidFill>
                    <a:schemeClr val="bg2"/>
                  </a:solidFill>
                  <a:latin typeface="Lusitana"/>
                  <a:ea typeface="+mn-ea"/>
                  <a:cs typeface="+mn-cs"/>
                </a:rPr>
                <a:t>Jessica has a good understanding of eCommerce and has been involved in similar projects in the past.</a:t>
              </a:r>
              <a:endParaRPr/>
            </a:p>
          </p:txBody>
        </p:sp>
      </p:grpSp>
      <p:grpSp>
        <p:nvGrpSpPr>
          <p:cNvPr id="26" name="Group 25"/>
          <p:cNvGrpSpPr/>
          <p:nvPr/>
        </p:nvGrpSpPr>
        <p:grpSpPr bwMode="auto">
          <a:xfrm>
            <a:off x="5024096" y="3688427"/>
            <a:ext cx="3227277" cy="988826"/>
            <a:chOff x="2989576" y="1175983"/>
            <a:chExt cx="2648607" cy="988826"/>
          </a:xfrm>
        </p:grpSpPr>
        <p:sp>
          <p:nvSpPr>
            <p:cNvPr id="27" name="Rectangle: Rounded Corners 26"/>
            <p:cNvSpPr/>
            <p:nvPr/>
          </p:nvSpPr>
          <p:spPr bwMode="auto">
            <a:xfrm>
              <a:off x="2989577" y="1175983"/>
              <a:ext cx="2648606" cy="988826"/>
            </a:xfrm>
            <a:prstGeom prst="roundRect">
              <a:avLst>
                <a:gd name="adj" fmla="val 6649"/>
              </a:avLst>
            </a:prstGeom>
            <a:noFill/>
            <a:ln>
              <a:solidFill>
                <a:srgbClr val="FFD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8" name="TextBox 27"/>
            <p:cNvSpPr txBox="1"/>
            <p:nvPr/>
          </p:nvSpPr>
          <p:spPr bwMode="auto">
            <a:xfrm>
              <a:off x="2989576" y="1210702"/>
              <a:ext cx="2648606" cy="954107"/>
            </a:xfrm>
            <a:prstGeom prst="rect">
              <a:avLst/>
            </a:prstGeom>
            <a:noFill/>
          </p:spPr>
          <p:txBody>
            <a:bodyPr wrap="square">
              <a:spAutoFit/>
            </a:bodyPr>
            <a:lstStyle/>
            <a:p>
              <a:pPr algn="just">
                <a:defRPr/>
              </a:pPr>
              <a:r>
                <a:rPr lang="en-US" sz="1400">
                  <a:solidFill>
                    <a:schemeClr val="bg2"/>
                  </a:solidFill>
                  <a:latin typeface="Lusitana"/>
                  <a:ea typeface="+mn-ea"/>
                  <a:cs typeface="+mn-cs"/>
                </a:rPr>
                <a:t>Aki, Michelle, Tom, and Max, bring a mixed set of skills on design, programming, and testing, all crucial to the building of the eCommerce side.</a:t>
              </a:r>
              <a:endParaRPr/>
            </a:p>
          </p:txBody>
        </p:sp>
      </p:grpSp>
      <p:cxnSp>
        <p:nvCxnSpPr>
          <p:cNvPr id="30" name="Connector: Curved 29"/>
          <p:cNvCxnSpPr>
            <a:cxnSpLocks/>
            <a:stCxn id="19" idx="2"/>
          </p:cNvCxnSpPr>
          <p:nvPr/>
        </p:nvCxnSpPr>
        <p:spPr bwMode="auto">
          <a:xfrm rot="16199999" flipH="1">
            <a:off x="1339328" y="1781583"/>
            <a:ext cx="776421" cy="1157512"/>
          </a:xfrm>
          <a:prstGeom prst="curvedConnector2">
            <a:avLst/>
          </a:prstGeom>
          <a:ln w="38100">
            <a:solidFill>
              <a:srgbClr val="92D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7" name="Connector: Curved 416"/>
          <p:cNvCxnSpPr>
            <a:cxnSpLocks/>
            <a:stCxn id="24" idx="0"/>
          </p:cNvCxnSpPr>
          <p:nvPr/>
        </p:nvCxnSpPr>
        <p:spPr bwMode="auto">
          <a:xfrm rot="5400000" flipH="1" flipV="1">
            <a:off x="3135197" y="3125846"/>
            <a:ext cx="666222" cy="458940"/>
          </a:xfrm>
          <a:prstGeom prst="curvedConnector3">
            <a:avLst>
              <a:gd name="adj1" fmla="val 50000"/>
            </a:avLst>
          </a:prstGeom>
          <a:ln w="28575">
            <a:solidFill>
              <a:srgbClr val="F07167"/>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9" name="Connector: Curved 418"/>
          <p:cNvCxnSpPr>
            <a:cxnSpLocks/>
            <a:stCxn id="27" idx="0"/>
          </p:cNvCxnSpPr>
          <p:nvPr/>
        </p:nvCxnSpPr>
        <p:spPr bwMode="auto">
          <a:xfrm rot="16199999" flipV="1">
            <a:off x="5394299" y="2444990"/>
            <a:ext cx="561178" cy="1925695"/>
          </a:xfrm>
          <a:prstGeom prst="curvedConnector2">
            <a:avLst/>
          </a:prstGeom>
          <a:ln w="28575">
            <a:solidFill>
              <a:srgbClr val="FFD04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1" name="Connector: Curved 420"/>
          <p:cNvCxnSpPr>
            <a:cxnSpLocks/>
            <a:stCxn id="27" idx="0"/>
          </p:cNvCxnSpPr>
          <p:nvPr/>
        </p:nvCxnSpPr>
        <p:spPr bwMode="auto">
          <a:xfrm rot="16199999" flipV="1">
            <a:off x="6078377" y="3129068"/>
            <a:ext cx="666222" cy="452495"/>
          </a:xfrm>
          <a:prstGeom prst="curvedConnector3">
            <a:avLst>
              <a:gd name="adj1" fmla="val 50000"/>
            </a:avLst>
          </a:prstGeom>
          <a:ln w="28575">
            <a:solidFill>
              <a:srgbClr val="FFD04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7" name="Straight Arrow Connector 426"/>
          <p:cNvCxnSpPr>
            <a:cxnSpLocks/>
          </p:cNvCxnSpPr>
          <p:nvPr/>
        </p:nvCxnSpPr>
        <p:spPr bwMode="auto">
          <a:xfrm flipH="1" flipV="1">
            <a:off x="5602224" y="2824529"/>
            <a:ext cx="1035510" cy="856623"/>
          </a:xfrm>
          <a:prstGeom prst="straightConnector1">
            <a:avLst/>
          </a:prstGeom>
          <a:ln w="28575">
            <a:solidFill>
              <a:srgbClr val="FFD04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9" name="Connector: Curved 428"/>
          <p:cNvCxnSpPr>
            <a:cxnSpLocks/>
            <a:stCxn id="27" idx="0"/>
          </p:cNvCxnSpPr>
          <p:nvPr/>
        </p:nvCxnSpPr>
        <p:spPr bwMode="auto">
          <a:xfrm rot="5400000" flipH="1" flipV="1">
            <a:off x="6566410" y="3329781"/>
            <a:ext cx="429969" cy="287320"/>
          </a:xfrm>
          <a:prstGeom prst="curvedConnector3">
            <a:avLst>
              <a:gd name="adj1" fmla="val 50000"/>
            </a:avLst>
          </a:prstGeom>
          <a:ln w="28575">
            <a:solidFill>
              <a:srgbClr val="FFD04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bwMode="auto">
          <a:xfrm>
            <a:off x="7303375" y="1836132"/>
            <a:ext cx="1840625" cy="954107"/>
          </a:xfrm>
          <a:prstGeom prst="rect">
            <a:avLst/>
          </a:prstGeom>
          <a:noFill/>
        </p:spPr>
        <p:txBody>
          <a:bodyPr wrap="square">
            <a:spAutoFit/>
          </a:bodyPr>
          <a:lstStyle/>
          <a:p>
            <a:pPr algn="just">
              <a:defRPr/>
            </a:pPr>
            <a:r>
              <a:rPr lang="en-US" b="0" i="0">
                <a:solidFill>
                  <a:srgbClr val="1C1D1F"/>
                </a:solidFill>
                <a:latin typeface="udemy sans"/>
              </a:rPr>
              <a:t>A Scrum team consists of a Scrum master, a product owner, and the developers.</a:t>
            </a:r>
            <a:endParaRPr/>
          </a:p>
        </p:txBody>
      </p:sp>
      <p:sp>
        <p:nvSpPr>
          <p:cNvPr id="5" name="TextBox 4"/>
          <p:cNvSpPr txBox="1"/>
          <p:nvPr/>
        </p:nvSpPr>
        <p:spPr bwMode="auto">
          <a:xfrm>
            <a:off x="1777561" y="3083563"/>
            <a:ext cx="1608161" cy="338554"/>
          </a:xfrm>
          <a:prstGeom prst="rect">
            <a:avLst/>
          </a:prstGeom>
          <a:noFill/>
        </p:spPr>
        <p:txBody>
          <a:bodyPr wrap="square">
            <a:spAutoFit/>
          </a:bodyPr>
          <a:lstStyle/>
          <a:p>
            <a:pPr algn="ctr">
              <a:defRPr/>
            </a:pPr>
            <a:r>
              <a:rPr lang="en-US" sz="1600" b="1" i="0">
                <a:solidFill>
                  <a:srgbClr val="1C1D1F"/>
                </a:solidFill>
                <a:highlight>
                  <a:srgbClr val="9BAFEB"/>
                </a:highlight>
                <a:latin typeface="udemy sans"/>
              </a:rPr>
              <a:t>Scrum Master</a:t>
            </a:r>
            <a:endParaRPr lang="en-US" sz="1600" b="1">
              <a:highlight>
                <a:srgbClr val="9BAFEB"/>
              </a:highlight>
            </a:endParaRPr>
          </a:p>
        </p:txBody>
      </p:sp>
      <p:sp>
        <p:nvSpPr>
          <p:cNvPr id="6" name="TextBox 5"/>
          <p:cNvSpPr txBox="1"/>
          <p:nvPr/>
        </p:nvSpPr>
        <p:spPr bwMode="auto">
          <a:xfrm>
            <a:off x="2718038" y="3349914"/>
            <a:ext cx="1608161" cy="338554"/>
          </a:xfrm>
          <a:prstGeom prst="rect">
            <a:avLst/>
          </a:prstGeom>
          <a:noFill/>
        </p:spPr>
        <p:txBody>
          <a:bodyPr wrap="square">
            <a:spAutoFit/>
          </a:bodyPr>
          <a:lstStyle/>
          <a:p>
            <a:pPr algn="ctr">
              <a:defRPr/>
            </a:pPr>
            <a:r>
              <a:rPr lang="en-US" sz="1600" b="1" i="0">
                <a:solidFill>
                  <a:srgbClr val="1C1D1F"/>
                </a:solidFill>
                <a:highlight>
                  <a:srgbClr val="9BAFEB"/>
                </a:highlight>
                <a:latin typeface="udemy sans"/>
              </a:rPr>
              <a:t>Product Owner</a:t>
            </a:r>
            <a:endParaRPr lang="en-US" sz="1600" b="1">
              <a:highlight>
                <a:srgbClr val="9BAFEB"/>
              </a:highlight>
            </a:endParaRPr>
          </a:p>
        </p:txBody>
      </p:sp>
      <p:sp>
        <p:nvSpPr>
          <p:cNvPr id="8" name="TextBox 7"/>
          <p:cNvSpPr txBox="1"/>
          <p:nvPr/>
        </p:nvSpPr>
        <p:spPr bwMode="auto">
          <a:xfrm>
            <a:off x="4956196" y="3230792"/>
            <a:ext cx="1608161" cy="338554"/>
          </a:xfrm>
          <a:prstGeom prst="rect">
            <a:avLst/>
          </a:prstGeom>
          <a:noFill/>
        </p:spPr>
        <p:txBody>
          <a:bodyPr wrap="square">
            <a:spAutoFit/>
          </a:bodyPr>
          <a:lstStyle/>
          <a:p>
            <a:pPr algn="ctr">
              <a:defRPr/>
            </a:pPr>
            <a:r>
              <a:rPr lang="en-US" sz="1600" b="1" i="0">
                <a:solidFill>
                  <a:srgbClr val="1C1D1F"/>
                </a:solidFill>
                <a:highlight>
                  <a:srgbClr val="9BAFEB"/>
                </a:highlight>
                <a:latin typeface="udemy sans"/>
              </a:rPr>
              <a:t>Developers</a:t>
            </a:r>
            <a:endParaRPr lang="en-US" sz="1600" b="1">
              <a:highlight>
                <a:srgbClr val="9BAFEB"/>
              </a:highlight>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par>
                                <p:cTn id="9" presetID="1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ppt_y</p:attrName>
                                        </p:attrNameLst>
                                      </p:cBhvr>
                                      <p:tavLst>
                                        <p:tav tm="0">
                                          <p:val>
                                            <p:strVal val="#ppt_y+#ppt_h*1.125000"/>
                                          </p:val>
                                        </p:tav>
                                        <p:tav tm="100000">
                                          <p:val>
                                            <p:strVal val="#ppt_y"/>
                                          </p:val>
                                        </p:tav>
                                      </p:tavLst>
                                    </p:anim>
                                    <p:animEffect transition="in" filter="wipe(up)">
                                      <p:cBhvr>
                                        <p:cTn id="12" dur="500"/>
                                        <p:tgtEl>
                                          <p:spTgt spid="21"/>
                                        </p:tgtEl>
                                      </p:cBhvr>
                                    </p:animEffect>
                                  </p:childTnLst>
                                </p:cTn>
                              </p:par>
                              <p:par>
                                <p:cTn id="13" presetID="12" presetClass="entr" presetSubtype="4"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ppt_y</p:attrName>
                                        </p:attrNameLst>
                                      </p:cBhvr>
                                      <p:tavLst>
                                        <p:tav tm="0">
                                          <p:val>
                                            <p:strVal val="#ppt_y+#ppt_h*1.125000"/>
                                          </p:val>
                                        </p:tav>
                                        <p:tav tm="100000">
                                          <p:val>
                                            <p:strVal val="#ppt_y"/>
                                          </p:val>
                                        </p:tav>
                                      </p:tavLst>
                                    </p:anim>
                                    <p:animEffect transition="in" filter="wipe(up)">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7" name="TextBox 16"/>
          <p:cNvSpPr txBox="1"/>
          <p:nvPr/>
        </p:nvSpPr>
        <p:spPr bwMode="auto">
          <a:xfrm>
            <a:off x="3370165" y="77278"/>
            <a:ext cx="2683748" cy="523220"/>
          </a:xfrm>
          <a:prstGeom prst="rect">
            <a:avLst/>
          </a:prstGeom>
          <a:noFill/>
        </p:spPr>
        <p:txBody>
          <a:bodyPr wrap="none" rtlCol="0">
            <a:spAutoFit/>
          </a:bodyPr>
          <a:lstStyle/>
          <a:p>
            <a:pPr>
              <a:defRPr/>
            </a:pPr>
            <a:r>
              <a:rPr lang="en-US" sz="2800" b="1">
                <a:solidFill>
                  <a:schemeClr val="accent1">
                    <a:lumMod val="75000"/>
                  </a:schemeClr>
                </a:solidFill>
                <a:latin typeface="Open Sans Light"/>
                <a:ea typeface="Open Sans Light"/>
                <a:cs typeface="Open Sans Light"/>
              </a:rPr>
              <a:t>Meet The Team</a:t>
            </a:r>
            <a:endParaRPr/>
          </a:p>
        </p:txBody>
      </p:sp>
      <p:pic>
        <p:nvPicPr>
          <p:cNvPr id="3" name="Picture 2" descr="A group of people in suits&#10;&#10;Description automatically generated with medium confidence"/>
          <p:cNvPicPr>
            <a:picLocks noChangeAspect="1"/>
          </p:cNvPicPr>
          <p:nvPr/>
        </p:nvPicPr>
        <p:blipFill>
          <a:blip r:embed="rId2"/>
          <a:stretch/>
        </p:blipFill>
        <p:spPr bwMode="auto">
          <a:xfrm>
            <a:off x="3573782" y="884136"/>
            <a:ext cx="3611880" cy="3680028"/>
          </a:xfrm>
          <a:prstGeom prst="rect">
            <a:avLst/>
          </a:prstGeom>
        </p:spPr>
      </p:pic>
      <p:grpSp>
        <p:nvGrpSpPr>
          <p:cNvPr id="6" name="Group 5"/>
          <p:cNvGrpSpPr/>
          <p:nvPr/>
        </p:nvGrpSpPr>
        <p:grpSpPr bwMode="auto">
          <a:xfrm>
            <a:off x="208279" y="1867246"/>
            <a:ext cx="3556001" cy="1850602"/>
            <a:chOff x="2989576" y="1175982"/>
            <a:chExt cx="3556001" cy="1850602"/>
          </a:xfrm>
        </p:grpSpPr>
        <p:sp>
          <p:nvSpPr>
            <p:cNvPr id="8" name="Rectangle: Rounded Corners 7"/>
            <p:cNvSpPr/>
            <p:nvPr/>
          </p:nvSpPr>
          <p:spPr bwMode="auto">
            <a:xfrm>
              <a:off x="2989577" y="1175982"/>
              <a:ext cx="3556000" cy="1850602"/>
            </a:xfrm>
            <a:prstGeom prst="roundRect">
              <a:avLst>
                <a:gd name="adj" fmla="val 3661"/>
              </a:avLst>
            </a:prstGeom>
            <a:noFill/>
            <a:ln>
              <a:solidFill>
                <a:srgbClr val="F07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9" name="TextBox 8"/>
            <p:cNvSpPr txBox="1"/>
            <p:nvPr/>
          </p:nvSpPr>
          <p:spPr bwMode="auto">
            <a:xfrm>
              <a:off x="2989576" y="1210702"/>
              <a:ext cx="3556001" cy="1815882"/>
            </a:xfrm>
            <a:prstGeom prst="rect">
              <a:avLst/>
            </a:prstGeom>
            <a:noFill/>
          </p:spPr>
          <p:txBody>
            <a:bodyPr wrap="square">
              <a:spAutoFit/>
            </a:bodyPr>
            <a:lstStyle/>
            <a:p>
              <a:pPr algn="just">
                <a:defRPr/>
              </a:pPr>
              <a:r>
                <a:rPr lang="en-US" sz="1600" b="0" i="0">
                  <a:solidFill>
                    <a:srgbClr val="1C1D1F"/>
                  </a:solidFill>
                  <a:latin typeface="udemy sans"/>
                </a:rPr>
                <a:t>The company CEO and the board of directors are the ones who wanted to have the eCommerce solution, and they all know that the future of this company depends on the outcome of this project. So, they are the stakeholders in this project.</a:t>
              </a:r>
              <a:endParaRPr/>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 name="Picture 7"/>
          <p:cNvPicPr>
            <a:picLocks noChangeAspect="1"/>
          </p:cNvPicPr>
          <p:nvPr/>
        </p:nvPicPr>
        <p:blipFill>
          <a:blip r:embed="rId2"/>
          <a:stretch/>
        </p:blipFill>
        <p:spPr bwMode="auto">
          <a:xfrm>
            <a:off x="1704113" y="457568"/>
            <a:ext cx="5227773" cy="405419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8" name="Google Shape;78;p18"/>
          <p:cNvSpPr/>
          <p:nvPr/>
        </p:nvSpPr>
        <p:spPr bwMode="auto">
          <a:xfrm>
            <a:off x="0" y="0"/>
            <a:ext cx="9144000" cy="5143500"/>
          </a:xfrm>
          <a:prstGeom prst="rect">
            <a:avLst/>
          </a:prstGeom>
          <a:gradFill>
            <a:gsLst>
              <a:gs pos="0">
                <a:srgbClr val="727272"/>
              </a:gs>
              <a:gs pos="50000">
                <a:srgbClr val="C1C1C1"/>
              </a:gs>
              <a:gs pos="100000">
                <a:srgbClr val="D6D6D6"/>
              </a:gs>
            </a:gsLst>
            <a:lin ang="16200000" scaled="0"/>
          </a:gradFill>
          <a:ln>
            <a:noFill/>
          </a:ln>
        </p:spPr>
        <p:txBody>
          <a:bodyPr spcFirstLastPara="1" wrap="square" lIns="34275" tIns="17150" rIns="34275" bIns="17150" anchor="ctr" anchorCtr="0">
            <a:noAutofit/>
          </a:bodyPr>
          <a:lstStyle/>
          <a:p>
            <a:pPr marL="0" marR="0" lvl="0" indent="0" algn="ctr">
              <a:lnSpc>
                <a:spcPct val="100000"/>
              </a:lnSpc>
              <a:spcBef>
                <a:spcPts val="0"/>
              </a:spcBef>
              <a:spcAft>
                <a:spcPts val="0"/>
              </a:spcAft>
              <a:buClr>
                <a:srgbClr val="000000"/>
              </a:buClr>
              <a:buSzPts val="1400"/>
              <a:buFont typeface="Arial"/>
              <a:buNone/>
              <a:defRPr/>
            </a:pPr>
            <a:endParaRPr sz="1400" b="0" i="0" u="none" strike="noStrike" cap="none">
              <a:solidFill>
                <a:schemeClr val="lt1"/>
              </a:solidFill>
              <a:latin typeface="Calibri"/>
              <a:ea typeface="Calibri"/>
              <a:cs typeface="Calibri"/>
            </a:endParaRPr>
          </a:p>
        </p:txBody>
      </p:sp>
      <p:sp>
        <p:nvSpPr>
          <p:cNvPr id="79" name="Google Shape;79;p18"/>
          <p:cNvSpPr txBox="1"/>
          <p:nvPr/>
        </p:nvSpPr>
        <p:spPr bwMode="auto">
          <a:xfrm>
            <a:off x="3364462" y="4530209"/>
            <a:ext cx="2415076" cy="184666"/>
          </a:xfrm>
          <a:prstGeom prst="rect">
            <a:avLst/>
          </a:prstGeom>
          <a:noFill/>
          <a:ln>
            <a:noFill/>
          </a:ln>
        </p:spPr>
        <p:txBody>
          <a:bodyPr spcFirstLastPara="1" wrap="square" lIns="0" tIns="0" rIns="0" bIns="0" anchor="t" anchorCtr="0">
            <a:noAutofit/>
          </a:bodyPr>
          <a:lstStyle/>
          <a:p>
            <a:pPr marL="0" marR="0" lvl="0" indent="0" algn="ctr">
              <a:lnSpc>
                <a:spcPct val="100000"/>
              </a:lnSpc>
              <a:spcBef>
                <a:spcPts val="0"/>
              </a:spcBef>
              <a:spcAft>
                <a:spcPts val="0"/>
              </a:spcAft>
              <a:buClr>
                <a:srgbClr val="000000"/>
              </a:buClr>
              <a:buSzPts val="1200"/>
              <a:buFont typeface="Arial"/>
              <a:buNone/>
              <a:defRPr/>
            </a:pPr>
            <a:r>
              <a:rPr lang="ja" sz="1200" b="0" i="0" u="none" strike="noStrike" cap="none">
                <a:solidFill>
                  <a:schemeClr val="lt1"/>
                </a:solidFill>
                <a:latin typeface="Calibri"/>
                <a:ea typeface="Open Sans"/>
                <a:cs typeface="Calibri"/>
              </a:rPr>
              <a:t>Image Placeholder</a:t>
            </a:r>
            <a:endParaRPr sz="500" b="0" i="0" u="none" strike="noStrike" cap="none">
              <a:solidFill>
                <a:srgbClr val="000000"/>
              </a:solidFill>
              <a:latin typeface="Calibri"/>
              <a:cs typeface="Calibri"/>
            </a:endParaRPr>
          </a:p>
        </p:txBody>
      </p:sp>
      <p:sp>
        <p:nvSpPr>
          <p:cNvPr id="80" name="Google Shape;80;p18"/>
          <p:cNvSpPr/>
          <p:nvPr/>
        </p:nvSpPr>
        <p:spPr bwMode="auto">
          <a:xfrm>
            <a:off x="0" y="-2817"/>
            <a:ext cx="9144000" cy="5143500"/>
          </a:xfrm>
          <a:prstGeom prst="rect">
            <a:avLst/>
          </a:prstGeom>
          <a:gradFill>
            <a:gsLst>
              <a:gs pos="0">
                <a:schemeClr val="accent2"/>
              </a:gs>
              <a:gs pos="100000">
                <a:srgbClr val="10316B"/>
              </a:gs>
            </a:gsLst>
            <a:lin ang="5400012" scaled="0"/>
          </a:gradFill>
          <a:ln>
            <a:noFill/>
          </a:ln>
        </p:spPr>
        <p:txBody>
          <a:bodyPr spcFirstLastPara="1" wrap="square" lIns="34275" tIns="17150" rIns="34275" bIns="17150" anchor="ctr" anchorCtr="0">
            <a:noAutofit/>
          </a:bodyPr>
          <a:lstStyle/>
          <a:p>
            <a:pPr marL="0" marR="0" lvl="0" indent="0" algn="l">
              <a:lnSpc>
                <a:spcPct val="100000"/>
              </a:lnSpc>
              <a:spcBef>
                <a:spcPts val="0"/>
              </a:spcBef>
              <a:spcAft>
                <a:spcPts val="0"/>
              </a:spcAft>
              <a:buClr>
                <a:srgbClr val="000000"/>
              </a:buClr>
              <a:buSzPts val="1400"/>
              <a:buFont typeface="Arial"/>
              <a:buNone/>
              <a:defRPr/>
            </a:pPr>
            <a:endParaRPr sz="1400" b="0" i="0" u="none" strike="noStrike" cap="none">
              <a:solidFill>
                <a:schemeClr val="lt1"/>
              </a:solidFill>
              <a:latin typeface="Calibri"/>
              <a:ea typeface="Calibri"/>
              <a:cs typeface="Calibri"/>
            </a:endParaRPr>
          </a:p>
        </p:txBody>
      </p:sp>
      <p:sp>
        <p:nvSpPr>
          <p:cNvPr id="81" name="Google Shape;81;p18"/>
          <p:cNvSpPr txBox="1"/>
          <p:nvPr/>
        </p:nvSpPr>
        <p:spPr bwMode="auto">
          <a:xfrm>
            <a:off x="3209724" y="2193297"/>
            <a:ext cx="2415076" cy="644511"/>
          </a:xfrm>
          <a:prstGeom prst="rect">
            <a:avLst/>
          </a:prstGeom>
          <a:noFill/>
          <a:ln>
            <a:noFill/>
          </a:ln>
        </p:spPr>
        <p:txBody>
          <a:bodyPr spcFirstLastPara="1" wrap="square" lIns="0" tIns="0" rIns="0" bIns="0" anchor="ctr" anchorCtr="0">
            <a:noAutofit/>
          </a:bodyPr>
          <a:lstStyle/>
          <a:p>
            <a:pPr algn="ctr">
              <a:defRPr/>
            </a:pPr>
            <a:r>
              <a:rPr lang="en-US" sz="2400" b="1">
                <a:solidFill>
                  <a:schemeClr val="bg1"/>
                </a:solidFill>
                <a:latin typeface="Times New Roman"/>
                <a:cs typeface="Times New Roman"/>
              </a:rPr>
              <a:t>Thank You</a:t>
            </a:r>
            <a:endParaRPr/>
          </a:p>
        </p:txBody>
      </p:sp>
      <p:grpSp>
        <p:nvGrpSpPr>
          <p:cNvPr id="82" name="Google Shape;82;p18"/>
          <p:cNvGrpSpPr/>
          <p:nvPr/>
        </p:nvGrpSpPr>
        <p:grpSpPr bwMode="auto">
          <a:xfrm>
            <a:off x="2917370" y="1921643"/>
            <a:ext cx="3018973" cy="1142550"/>
            <a:chOff x="4713542" y="4227741"/>
            <a:chExt cx="13154132" cy="3046801"/>
          </a:xfrm>
        </p:grpSpPr>
        <p:grpSp>
          <p:nvGrpSpPr>
            <p:cNvPr id="83" name="Google Shape;83;p18"/>
            <p:cNvGrpSpPr/>
            <p:nvPr/>
          </p:nvGrpSpPr>
          <p:grpSpPr bwMode="auto">
            <a:xfrm>
              <a:off x="4713542" y="4227741"/>
              <a:ext cx="3338565" cy="1463040"/>
              <a:chOff x="4422140" y="3769678"/>
              <a:chExt cx="3338565" cy="1463040"/>
            </a:xfrm>
          </p:grpSpPr>
          <p:cxnSp>
            <p:nvCxnSpPr>
              <p:cNvPr id="84" name="Google Shape;84;p18"/>
              <p:cNvCxnSpPr>
                <a:cxnSpLocks/>
              </p:cNvCxnSpPr>
              <p:nvPr/>
            </p:nvCxnSpPr>
            <p:spPr bwMode="auto">
              <a:xfrm rot="10800000">
                <a:off x="4432301" y="3784600"/>
                <a:ext cx="3328405" cy="0"/>
              </a:xfrm>
              <a:prstGeom prst="straightConnector1">
                <a:avLst/>
              </a:prstGeom>
              <a:noFill/>
              <a:ln w="28575" cap="flat" cmpd="sng">
                <a:solidFill>
                  <a:schemeClr val="lt1"/>
                </a:solidFill>
                <a:prstDash val="solid"/>
                <a:miter lim="800000"/>
                <a:headEnd type="none" w="sm" len="sm"/>
                <a:tailEnd type="none" w="sm" len="sm"/>
              </a:ln>
            </p:spPr>
          </p:cxnSp>
          <p:cxnSp>
            <p:nvCxnSpPr>
              <p:cNvPr id="85" name="Google Shape;85;p18"/>
              <p:cNvCxnSpPr>
                <a:cxnSpLocks/>
              </p:cNvCxnSpPr>
              <p:nvPr/>
            </p:nvCxnSpPr>
            <p:spPr bwMode="auto">
              <a:xfrm>
                <a:off x="4422140" y="3769678"/>
                <a:ext cx="0" cy="1463040"/>
              </a:xfrm>
              <a:prstGeom prst="straightConnector1">
                <a:avLst/>
              </a:prstGeom>
              <a:noFill/>
              <a:ln w="28575" cap="flat" cmpd="sng">
                <a:solidFill>
                  <a:schemeClr val="lt1"/>
                </a:solidFill>
                <a:prstDash val="solid"/>
                <a:miter lim="800000"/>
                <a:headEnd type="none" w="sm" len="sm"/>
                <a:tailEnd type="none" w="sm" len="sm"/>
              </a:ln>
            </p:spPr>
          </p:cxnSp>
        </p:grpSp>
        <p:grpSp>
          <p:nvGrpSpPr>
            <p:cNvPr id="86" name="Google Shape;86;p18"/>
            <p:cNvGrpSpPr/>
            <p:nvPr/>
          </p:nvGrpSpPr>
          <p:grpSpPr bwMode="auto">
            <a:xfrm rot="10800000">
              <a:off x="13809325" y="5811502"/>
              <a:ext cx="4058349" cy="1463040"/>
              <a:chOff x="6009640" y="3769678"/>
              <a:chExt cx="4058349" cy="1463040"/>
            </a:xfrm>
          </p:grpSpPr>
          <p:cxnSp>
            <p:nvCxnSpPr>
              <p:cNvPr id="87" name="Google Shape;87;p18"/>
              <p:cNvCxnSpPr>
                <a:cxnSpLocks/>
              </p:cNvCxnSpPr>
              <p:nvPr/>
            </p:nvCxnSpPr>
            <p:spPr bwMode="auto">
              <a:xfrm rot="10800000">
                <a:off x="6019800" y="3784600"/>
                <a:ext cx="4048189" cy="0"/>
              </a:xfrm>
              <a:prstGeom prst="straightConnector1">
                <a:avLst/>
              </a:prstGeom>
              <a:noFill/>
              <a:ln w="28575" cap="flat" cmpd="sng">
                <a:solidFill>
                  <a:schemeClr val="lt1"/>
                </a:solidFill>
                <a:prstDash val="solid"/>
                <a:miter lim="800000"/>
                <a:headEnd type="none" w="sm" len="sm"/>
                <a:tailEnd type="none" w="sm" len="sm"/>
              </a:ln>
            </p:spPr>
          </p:cxnSp>
          <p:cxnSp>
            <p:nvCxnSpPr>
              <p:cNvPr id="88" name="Google Shape;88;p18"/>
              <p:cNvCxnSpPr>
                <a:cxnSpLocks/>
              </p:cNvCxnSpPr>
              <p:nvPr/>
            </p:nvCxnSpPr>
            <p:spPr bwMode="auto">
              <a:xfrm>
                <a:off x="6009640" y="3769678"/>
                <a:ext cx="0" cy="1463040"/>
              </a:xfrm>
              <a:prstGeom prst="straightConnector1">
                <a:avLst/>
              </a:prstGeom>
              <a:noFill/>
              <a:ln w="28575" cap="flat" cmpd="sng">
                <a:solidFill>
                  <a:schemeClr val="lt1"/>
                </a:solidFill>
                <a:prstDash val="solid"/>
                <a:miter lim="800000"/>
                <a:headEnd type="none" w="sm" len="sm"/>
                <a:tailEnd type="none" w="sm" len="sm"/>
              </a:ln>
            </p:spPr>
          </p:cxnSp>
        </p:grpSp>
      </p:grpSp>
      <p:pic>
        <p:nvPicPr>
          <p:cNvPr id="18" name="Google Shape;244;p115"/>
          <p:cNvPicPr/>
          <p:nvPr/>
        </p:nvPicPr>
        <p:blipFill>
          <a:blip r:embed="rId2">
            <a:alphaModFix/>
          </a:blip>
          <a:stretch/>
        </p:blipFill>
        <p:spPr bwMode="auto">
          <a:xfrm>
            <a:off x="8032174" y="79427"/>
            <a:ext cx="996430" cy="77262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Click="1">
        <p:fade thruBlk="0"/>
      </p:transition>
    </mc:Choice>
    <mc:Fallback>
      <p:transition spd="slow" advClick="1">
        <p:fade thruBlk="0"/>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grpSp>
        <p:nvGrpSpPr>
          <p:cNvPr id="12" name="Group 11"/>
          <p:cNvGrpSpPr/>
          <p:nvPr/>
        </p:nvGrpSpPr>
        <p:grpSpPr bwMode="auto">
          <a:xfrm>
            <a:off x="2968836" y="900244"/>
            <a:ext cx="3206327" cy="3343012"/>
            <a:chOff x="2554514" y="907143"/>
            <a:chExt cx="3206327" cy="3343012"/>
          </a:xfrm>
        </p:grpSpPr>
        <p:sp>
          <p:nvSpPr>
            <p:cNvPr id="2" name="TextBox 1"/>
            <p:cNvSpPr txBox="1"/>
            <p:nvPr/>
          </p:nvSpPr>
          <p:spPr bwMode="auto">
            <a:xfrm>
              <a:off x="3174075" y="907143"/>
              <a:ext cx="1967205" cy="646331"/>
            </a:xfrm>
            <a:prstGeom prst="rect">
              <a:avLst/>
            </a:prstGeom>
            <a:noFill/>
          </p:spPr>
          <p:txBody>
            <a:bodyPr wrap="none" rtlCol="0">
              <a:spAutoFit/>
            </a:bodyPr>
            <a:lstStyle/>
            <a:p>
              <a:pPr>
                <a:defRPr/>
              </a:pPr>
              <a:r>
                <a:rPr lang="en-US" sz="3600" b="1" spc="300">
                  <a:solidFill>
                    <a:schemeClr val="accent2">
                      <a:lumMod val="75000"/>
                    </a:schemeClr>
                  </a:solidFill>
                  <a:latin typeface="Jumble"/>
                </a:rPr>
                <a:t>SCRUM</a:t>
              </a:r>
              <a:endParaRPr/>
            </a:p>
          </p:txBody>
        </p:sp>
        <p:pic>
          <p:nvPicPr>
            <p:cNvPr id="6" name="Graphic 5" descr="Line arrow: Counter-clockwise curve with solid fill"/>
            <p:cNvPicPr>
              <a:picLocks noChangeAspect="1"/>
            </p:cNvPicPr>
            <p:nvPr/>
          </p:nvPicPr>
          <p:blipFill>
            <a:blip r:embed="rId2"/>
            <a:stretch/>
          </p:blipFill>
          <p:spPr bwMode="auto">
            <a:xfrm rot="9120926" flipH="1">
              <a:off x="3627906" y="1427621"/>
              <a:ext cx="1059543" cy="884927"/>
            </a:xfrm>
            <a:prstGeom prst="rect">
              <a:avLst/>
            </a:prstGeom>
          </p:spPr>
        </p:pic>
        <p:sp>
          <p:nvSpPr>
            <p:cNvPr id="7" name="TextBox 6"/>
            <p:cNvSpPr txBox="1"/>
            <p:nvPr/>
          </p:nvSpPr>
          <p:spPr bwMode="auto">
            <a:xfrm>
              <a:off x="2554514" y="2355511"/>
              <a:ext cx="3206327" cy="307777"/>
            </a:xfrm>
            <a:prstGeom prst="rect">
              <a:avLst/>
            </a:prstGeom>
            <a:noFill/>
          </p:spPr>
          <p:txBody>
            <a:bodyPr wrap="none" rtlCol="0">
              <a:spAutoFit/>
            </a:bodyPr>
            <a:lstStyle/>
            <a:p>
              <a:pPr>
                <a:defRPr/>
              </a:pPr>
              <a:r>
                <a:rPr lang="en-US">
                  <a:solidFill>
                    <a:srgbClr val="1C1D1F"/>
                  </a:solidFill>
                  <a:latin typeface="Open Sans SemiBold"/>
                  <a:ea typeface="Open Sans SemiBold"/>
                  <a:cs typeface="Open Sans SemiBold"/>
                </a:rPr>
                <a:t>E</a:t>
              </a:r>
              <a:r>
                <a:rPr lang="en-US" b="0" i="0">
                  <a:solidFill>
                    <a:srgbClr val="1C1D1F"/>
                  </a:solidFill>
                  <a:latin typeface="Open Sans SemiBold"/>
                  <a:ea typeface="Open Sans SemiBold"/>
                  <a:cs typeface="Open Sans SemiBold"/>
                </a:rPr>
                <a:t>mpirical process of control theory</a:t>
              </a:r>
              <a:endParaRPr lang="en-US">
                <a:latin typeface="Open Sans SemiBold"/>
                <a:ea typeface="Open Sans SemiBold"/>
                <a:cs typeface="Open Sans SemiBold"/>
              </a:endParaRPr>
            </a:p>
          </p:txBody>
        </p:sp>
        <p:sp>
          <p:nvSpPr>
            <p:cNvPr id="9" name="TextBox 8"/>
            <p:cNvSpPr txBox="1"/>
            <p:nvPr/>
          </p:nvSpPr>
          <p:spPr bwMode="auto">
            <a:xfrm>
              <a:off x="3840924" y="2509399"/>
              <a:ext cx="633507" cy="1015663"/>
            </a:xfrm>
            <a:prstGeom prst="rect">
              <a:avLst/>
            </a:prstGeom>
            <a:noFill/>
          </p:spPr>
          <p:txBody>
            <a:bodyPr wrap="none" rtlCol="0">
              <a:spAutoFit/>
            </a:bodyPr>
            <a:lstStyle/>
            <a:p>
              <a:pPr>
                <a:defRPr/>
              </a:pPr>
              <a:r>
                <a:rPr lang="en-US" sz="6000"/>
                <a:t>=</a:t>
              </a:r>
              <a:endParaRPr/>
            </a:p>
          </p:txBody>
        </p:sp>
        <p:sp>
          <p:nvSpPr>
            <p:cNvPr id="10" name="TextBox 9"/>
            <p:cNvSpPr txBox="1"/>
            <p:nvPr/>
          </p:nvSpPr>
          <p:spPr bwMode="auto">
            <a:xfrm>
              <a:off x="3061063" y="3203714"/>
              <a:ext cx="2193229" cy="523220"/>
            </a:xfrm>
            <a:prstGeom prst="rect">
              <a:avLst/>
            </a:prstGeom>
            <a:noFill/>
          </p:spPr>
          <p:txBody>
            <a:bodyPr wrap="none" rtlCol="0">
              <a:spAutoFit/>
            </a:bodyPr>
            <a:lstStyle/>
            <a:p>
              <a:pPr>
                <a:defRPr/>
              </a:pPr>
              <a:r>
                <a:rPr lang="en-US" sz="2800">
                  <a:solidFill>
                    <a:srgbClr val="F07167"/>
                  </a:solidFill>
                  <a:latin typeface="Jumble"/>
                </a:rPr>
                <a:t>E</a:t>
              </a:r>
              <a:r>
                <a:rPr lang="en-US" sz="2800" b="0" i="0">
                  <a:solidFill>
                    <a:srgbClr val="F07167"/>
                  </a:solidFill>
                  <a:latin typeface="Jumble"/>
                </a:rPr>
                <a:t>mpiricism</a:t>
              </a:r>
              <a:endParaRPr lang="en-US" sz="2800">
                <a:solidFill>
                  <a:srgbClr val="F07167"/>
                </a:solidFill>
                <a:latin typeface="Jumble"/>
              </a:endParaRPr>
            </a:p>
          </p:txBody>
        </p:sp>
        <p:sp>
          <p:nvSpPr>
            <p:cNvPr id="11" name="TextBox 10"/>
            <p:cNvSpPr txBox="1"/>
            <p:nvPr/>
          </p:nvSpPr>
          <p:spPr bwMode="auto">
            <a:xfrm>
              <a:off x="2701189" y="3726935"/>
              <a:ext cx="2912976" cy="523220"/>
            </a:xfrm>
            <a:prstGeom prst="rect">
              <a:avLst/>
            </a:prstGeom>
            <a:noFill/>
          </p:spPr>
          <p:txBody>
            <a:bodyPr wrap="none" rtlCol="0">
              <a:spAutoFit/>
            </a:bodyPr>
            <a:lstStyle/>
            <a:p>
              <a:pPr>
                <a:defRPr/>
              </a:pPr>
              <a:r>
                <a:rPr lang="en-US" sz="2800">
                  <a:solidFill>
                    <a:srgbClr val="92D050"/>
                  </a:solidFill>
                  <a:latin typeface="Jumble"/>
                </a:rPr>
                <a:t>&amp; Lean Thinking</a:t>
              </a:r>
              <a:endParaRPr/>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4" name="Picture 3" descr="A picture containing text, screenshot, design&#10;&#10;Description automatically generated"/>
          <p:cNvPicPr>
            <a:picLocks noChangeAspect="1"/>
          </p:cNvPicPr>
          <p:nvPr/>
        </p:nvPicPr>
        <p:blipFill>
          <a:blip r:embed="rId2"/>
          <a:stretch/>
        </p:blipFill>
        <p:spPr bwMode="auto">
          <a:xfrm>
            <a:off x="1670320" y="508000"/>
            <a:ext cx="5295362" cy="397855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 name="Picture 7" descr="A picture containing text, line, screw&#10;&#10;Description automatically generated"/>
          <p:cNvPicPr>
            <a:picLocks noChangeAspect="1"/>
          </p:cNvPicPr>
          <p:nvPr/>
        </p:nvPicPr>
        <p:blipFill>
          <a:blip r:embed="rId2"/>
          <a:stretch/>
        </p:blipFill>
        <p:spPr bwMode="auto">
          <a:xfrm>
            <a:off x="1487715" y="590859"/>
            <a:ext cx="6168570" cy="361343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Picture 2" descr="A picture containing text, bicycle, screenshot, design&#10;&#10;Description automatically generated"/>
          <p:cNvPicPr>
            <a:picLocks noChangeAspect="1"/>
          </p:cNvPicPr>
          <p:nvPr/>
        </p:nvPicPr>
        <p:blipFill>
          <a:blip r:embed="rId2"/>
          <a:stretch/>
        </p:blipFill>
        <p:spPr bwMode="auto">
          <a:xfrm>
            <a:off x="2684740" y="644717"/>
            <a:ext cx="5501722" cy="3745854"/>
          </a:xfrm>
          <a:prstGeom prst="rect">
            <a:avLst/>
          </a:prstGeom>
        </p:spPr>
      </p:pic>
      <p:sp>
        <p:nvSpPr>
          <p:cNvPr id="4" name="TextBox 3"/>
          <p:cNvSpPr txBox="1"/>
          <p:nvPr/>
        </p:nvSpPr>
        <p:spPr bwMode="auto">
          <a:xfrm>
            <a:off x="79425" y="1249016"/>
            <a:ext cx="2482346" cy="2246769"/>
          </a:xfrm>
          <a:prstGeom prst="rect">
            <a:avLst/>
          </a:prstGeom>
          <a:noFill/>
        </p:spPr>
        <p:txBody>
          <a:bodyPr wrap="square" rtlCol="0">
            <a:spAutoFit/>
          </a:bodyPr>
          <a:lstStyle/>
          <a:p>
            <a:pPr algn="just">
              <a:defRPr/>
            </a:pPr>
            <a:r>
              <a:rPr lang="en-US" b="0" i="0">
                <a:solidFill>
                  <a:srgbClr val="1C1D1F"/>
                </a:solidFill>
                <a:latin typeface="udemy sans"/>
              </a:rPr>
              <a:t>Transparent does not only mean that you need to be visible or accessible to everyone involved. </a:t>
            </a:r>
            <a:endParaRPr/>
          </a:p>
          <a:p>
            <a:pPr algn="just">
              <a:defRPr/>
            </a:pPr>
            <a:endParaRPr lang="en-US">
              <a:solidFill>
                <a:srgbClr val="1C1D1F"/>
              </a:solidFill>
              <a:latin typeface="udemy sans"/>
            </a:endParaRPr>
          </a:p>
          <a:p>
            <a:pPr algn="just">
              <a:defRPr/>
            </a:pPr>
            <a:r>
              <a:rPr lang="en-US" b="0" i="0">
                <a:solidFill>
                  <a:srgbClr val="1C1D1F"/>
                </a:solidFill>
                <a:latin typeface="udemy sans"/>
              </a:rPr>
              <a:t>It is actually more than that. </a:t>
            </a:r>
            <a:endParaRPr/>
          </a:p>
          <a:p>
            <a:pPr algn="just">
              <a:defRPr/>
            </a:pPr>
            <a:endParaRPr lang="en-US">
              <a:solidFill>
                <a:srgbClr val="1C1D1F"/>
              </a:solidFill>
              <a:latin typeface="udemy sans"/>
            </a:endParaRPr>
          </a:p>
          <a:p>
            <a:pPr algn="just">
              <a:defRPr/>
            </a:pPr>
            <a:r>
              <a:rPr lang="en-US" b="0" i="0">
                <a:solidFill>
                  <a:srgbClr val="1C1D1F"/>
                </a:solidFill>
                <a:latin typeface="udemy sans"/>
              </a:rPr>
              <a:t>Everyone involved in the process needs to have a shared understanding of the work.</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 name="Picture 5" descr="A picture containing text, screenshot, clothing, clipart&#10;&#10;Description automatically generated"/>
          <p:cNvPicPr>
            <a:picLocks noChangeAspect="1"/>
          </p:cNvPicPr>
          <p:nvPr/>
        </p:nvPicPr>
        <p:blipFill>
          <a:blip r:embed="rId2"/>
          <a:stretch/>
        </p:blipFill>
        <p:spPr bwMode="auto">
          <a:xfrm>
            <a:off x="962078" y="1224643"/>
            <a:ext cx="7219844" cy="3419928"/>
          </a:xfrm>
          <a:prstGeom prst="rect">
            <a:avLst/>
          </a:prstGeom>
        </p:spPr>
      </p:pic>
      <p:sp>
        <p:nvSpPr>
          <p:cNvPr id="7" name="TextBox 6"/>
          <p:cNvSpPr txBox="1"/>
          <p:nvPr/>
        </p:nvSpPr>
        <p:spPr bwMode="auto">
          <a:xfrm>
            <a:off x="3853542" y="297293"/>
            <a:ext cx="2721430" cy="738664"/>
          </a:xfrm>
          <a:prstGeom prst="rect">
            <a:avLst/>
          </a:prstGeom>
          <a:noFill/>
          <a:ln w="19050">
            <a:solidFill>
              <a:srgbClr val="4BA1C9"/>
            </a:solidFill>
            <a:prstDash val="dash"/>
          </a:ln>
        </p:spPr>
        <p:txBody>
          <a:bodyPr wrap="square" rtlCol="0">
            <a:spAutoFit/>
          </a:bodyPr>
          <a:lstStyle/>
          <a:p>
            <a:pPr algn="just">
              <a:defRPr/>
            </a:pPr>
            <a:r>
              <a:rPr lang="en-US"/>
              <a:t>In Scrum, constant inspection of work, the process and the artifacts is done.</a:t>
            </a:r>
            <a:endParaRPr/>
          </a:p>
        </p:txBody>
      </p:sp>
      <p:cxnSp>
        <p:nvCxnSpPr>
          <p:cNvPr id="9" name="Connector: Curved 8"/>
          <p:cNvCxnSpPr>
            <a:cxnSpLocks/>
            <a:stCxn id="7" idx="2"/>
          </p:cNvCxnSpPr>
          <p:nvPr/>
        </p:nvCxnSpPr>
        <p:spPr bwMode="auto">
          <a:xfrm rot="5400000">
            <a:off x="4456918" y="773672"/>
            <a:ext cx="495054" cy="1019624"/>
          </a:xfrm>
          <a:prstGeom prst="curvedConnector2">
            <a:avLst/>
          </a:prstGeom>
          <a:ln w="28575">
            <a:solidFill>
              <a:srgbClr val="71B8D6"/>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bwMode="auto">
          <a:xfrm>
            <a:off x="5036456" y="1719696"/>
            <a:ext cx="2721430" cy="738664"/>
          </a:xfrm>
          <a:prstGeom prst="rect">
            <a:avLst/>
          </a:prstGeom>
          <a:noFill/>
          <a:ln w="19050">
            <a:solidFill>
              <a:srgbClr val="4BA1C9"/>
            </a:solidFill>
            <a:prstDash val="dash"/>
          </a:ln>
        </p:spPr>
        <p:txBody>
          <a:bodyPr wrap="square" rtlCol="0">
            <a:spAutoFit/>
          </a:bodyPr>
          <a:lstStyle/>
          <a:p>
            <a:pPr algn="just">
              <a:defRPr/>
            </a:pPr>
            <a:r>
              <a:rPr lang="en-US"/>
              <a:t>As soon as the inspection is over adaptation needs to be made as soon as possible.</a:t>
            </a:r>
            <a:endParaRPr/>
          </a:p>
        </p:txBody>
      </p:sp>
      <p:cxnSp>
        <p:nvCxnSpPr>
          <p:cNvPr id="15" name="Straight Arrow Connector 14"/>
          <p:cNvCxnSpPr>
            <a:cxnSpLocks/>
            <a:stCxn id="13" idx="2"/>
          </p:cNvCxnSpPr>
          <p:nvPr/>
        </p:nvCxnSpPr>
        <p:spPr bwMode="auto">
          <a:xfrm>
            <a:off x="6397171" y="2458360"/>
            <a:ext cx="3629" cy="778326"/>
          </a:xfrm>
          <a:prstGeom prst="straightConnector1">
            <a:avLst/>
          </a:prstGeom>
          <a:ln w="19050">
            <a:solidFill>
              <a:srgbClr val="71B8DB"/>
            </a:solidFill>
            <a:prstDash val="lg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Picture 2"/>
          <p:cNvPicPr>
            <a:picLocks noChangeAspect="1"/>
          </p:cNvPicPr>
          <p:nvPr/>
        </p:nvPicPr>
        <p:blipFill>
          <a:blip r:embed="rId2"/>
          <a:stretch/>
        </p:blipFill>
        <p:spPr bwMode="auto">
          <a:xfrm>
            <a:off x="1299029" y="495127"/>
            <a:ext cx="6545942" cy="415324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Business Report">
      <a:dk1>
        <a:srgbClr val="999999"/>
      </a:dk1>
      <a:lt1>
        <a:srgbClr val="FFFFFF"/>
      </a:lt1>
      <a:dk2>
        <a:srgbClr val="050A19"/>
      </a:dk2>
      <a:lt2>
        <a:srgbClr val="FFFFFF"/>
      </a:lt2>
      <a:accent1>
        <a:srgbClr val="00CCD7"/>
      </a:accent1>
      <a:accent2>
        <a:srgbClr val="00AFD2"/>
      </a:accent2>
      <a:accent3>
        <a:srgbClr val="0092C3"/>
      </a:accent3>
      <a:accent4>
        <a:srgbClr val="006DA4"/>
      </a:accent4>
      <a:accent5>
        <a:srgbClr val="005986"/>
      </a:accent5>
      <a:accent6>
        <a:srgbClr val="00486C"/>
      </a:accent6>
      <a:hlink>
        <a:srgbClr val="0563C1"/>
      </a:hlink>
      <a:folHlink>
        <a:srgbClr val="954F72"/>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ONLYOFFICE/7.2.1.34</Application>
  <DocSecurity>0</DocSecurity>
  <PresentationFormat>On-screen Show (16:9)</PresentationFormat>
  <Paragraphs>0</Paragraphs>
  <Slides>30</Slides>
  <Notes>30</Notes>
  <HiddenSlides>0</HiddenSlides>
  <MMClips>2</MMClips>
  <ScaleCrop>0</ScaleCrop>
  <HeadingPairs>
    <vt:vector size="4" baseType="variant">
      <vt:variant>
        <vt:lpstr>Theme</vt:lpstr>
      </vt:variant>
      <vt:variant>
        <vt:i4>1</vt:i4>
      </vt:variant>
      <vt:variant>
        <vt:lpstr>Slide Titles</vt:lpstr>
      </vt:variant>
      <vt:variant>
        <vt:i4>30</vt:i4>
      </vt:variant>
    </vt:vector>
  </HeadingPairs>
  <TitlesOfParts>
    <vt:vector size="31"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Hp</dc:creator>
  <cp:keywords/>
  <dc:description/>
  <dc:identifier/>
  <dc:language/>
  <cp:lastModifiedBy/>
  <cp:revision>259</cp:revision>
  <dcterms:modified xsi:type="dcterms:W3CDTF">2023-09-10T10:48:19Z</dcterms:modified>
  <cp:category/>
  <cp:contentStatus/>
  <cp:version/>
</cp:coreProperties>
</file>